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6" r:id="rId2"/>
    <p:sldId id="279" r:id="rId3"/>
    <p:sldId id="257" r:id="rId4"/>
    <p:sldId id="267" r:id="rId5"/>
    <p:sldId id="261" r:id="rId6"/>
    <p:sldId id="262" r:id="rId7"/>
    <p:sldId id="270" r:id="rId8"/>
    <p:sldId id="273" r:id="rId9"/>
    <p:sldId id="275" r:id="rId10"/>
    <p:sldId id="274" r:id="rId11"/>
    <p:sldId id="276" r:id="rId12"/>
    <p:sldId id="283" r:id="rId13"/>
    <p:sldId id="285" r:id="rId14"/>
    <p:sldId id="264" r:id="rId15"/>
    <p:sldId id="277" r:id="rId16"/>
    <p:sldId id="278" r:id="rId17"/>
    <p:sldId id="280" r:id="rId18"/>
    <p:sldId id="284"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554" autoAdjust="0"/>
    <p:restoredTop sz="94694"/>
  </p:normalViewPr>
  <p:slideViewPr>
    <p:cSldViewPr snapToGrid="0">
      <p:cViewPr varScale="1">
        <p:scale>
          <a:sx n="149" d="100"/>
          <a:sy n="149" d="100"/>
        </p:scale>
        <p:origin x="872" y="168"/>
      </p:cViewPr>
      <p:guideLst/>
    </p:cSldViewPr>
  </p:slideViewPr>
  <p:notesTextViewPr>
    <p:cViewPr>
      <p:scale>
        <a:sx n="1" d="1"/>
        <a:sy n="1" d="1"/>
      </p:scale>
      <p:origin x="0" y="0"/>
    </p:cViewPr>
  </p:notesTextViewPr>
  <p:notesViewPr>
    <p:cSldViewPr snapToGrid="0">
      <p:cViewPr varScale="1">
        <p:scale>
          <a:sx n="96" d="100"/>
          <a:sy n="96" d="100"/>
        </p:scale>
        <p:origin x="3642"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B827575-B709-4D0F-9752-9E87E2BBFC94}" type="doc">
      <dgm:prSet loTypeId="urn:microsoft.com/office/officeart/2008/layout/LinedList" loCatId="list" qsTypeId="urn:microsoft.com/office/officeart/2005/8/quickstyle/simple4" qsCatId="simple" csTypeId="urn:microsoft.com/office/officeart/2005/8/colors/accent6_3" csCatId="accent6" phldr="1"/>
      <dgm:spPr/>
      <dgm:t>
        <a:bodyPr/>
        <a:lstStyle/>
        <a:p>
          <a:endParaRPr lang="en-US"/>
        </a:p>
      </dgm:t>
    </dgm:pt>
    <dgm:pt modelId="{7CCB5A05-CDD4-4BBD-8EFC-81EE172B8AFA}">
      <dgm:prSet/>
      <dgm:spPr/>
      <dgm:t>
        <a:bodyPr/>
        <a:lstStyle/>
        <a:p>
          <a:r>
            <a:rPr lang="en-US" dirty="0"/>
            <a:t>End organ disease:  why people may need a transplant</a:t>
          </a:r>
        </a:p>
      </dgm:t>
    </dgm:pt>
    <dgm:pt modelId="{5E297727-8002-4ED3-91BA-7C4147F22859}" type="parTrans" cxnId="{0A8D467E-F6CE-4A9D-802D-AB1279E6DAC1}">
      <dgm:prSet/>
      <dgm:spPr/>
      <dgm:t>
        <a:bodyPr/>
        <a:lstStyle/>
        <a:p>
          <a:endParaRPr lang="en-US"/>
        </a:p>
      </dgm:t>
    </dgm:pt>
    <dgm:pt modelId="{72CED3D5-BAB6-44B6-BF22-CE053C0D0FDF}" type="sibTrans" cxnId="{0A8D467E-F6CE-4A9D-802D-AB1279E6DAC1}">
      <dgm:prSet/>
      <dgm:spPr/>
      <dgm:t>
        <a:bodyPr/>
        <a:lstStyle/>
        <a:p>
          <a:endParaRPr lang="en-US"/>
        </a:p>
      </dgm:t>
    </dgm:pt>
    <dgm:pt modelId="{17EEF7E5-8E79-4878-9544-91BD2F0CAF4B}">
      <dgm:prSet/>
      <dgm:spPr/>
      <dgm:t>
        <a:bodyPr/>
        <a:lstStyle/>
        <a:p>
          <a:r>
            <a:rPr lang="en-US" dirty="0"/>
            <a:t>What are the illnesses</a:t>
          </a:r>
        </a:p>
      </dgm:t>
    </dgm:pt>
    <dgm:pt modelId="{87C0BB5F-556C-4077-A6F9-E8CB1D93C6D4}" type="parTrans" cxnId="{A2124384-FD04-47F2-8DD4-0C2968BC39AB}">
      <dgm:prSet/>
      <dgm:spPr/>
      <dgm:t>
        <a:bodyPr/>
        <a:lstStyle/>
        <a:p>
          <a:endParaRPr lang="en-US"/>
        </a:p>
      </dgm:t>
    </dgm:pt>
    <dgm:pt modelId="{B73DD9A3-BCB7-4113-80A2-92E3F7C2B1DA}" type="sibTrans" cxnId="{A2124384-FD04-47F2-8DD4-0C2968BC39AB}">
      <dgm:prSet/>
      <dgm:spPr/>
      <dgm:t>
        <a:bodyPr/>
        <a:lstStyle/>
        <a:p>
          <a:endParaRPr lang="en-US"/>
        </a:p>
      </dgm:t>
    </dgm:pt>
    <dgm:pt modelId="{4F0D0B93-BBBE-4986-B8A0-9620E661EBC0}">
      <dgm:prSet/>
      <dgm:spPr/>
      <dgm:t>
        <a:bodyPr/>
        <a:lstStyle/>
        <a:p>
          <a:r>
            <a:rPr lang="en-US" dirty="0"/>
            <a:t>How common are they</a:t>
          </a:r>
        </a:p>
      </dgm:t>
    </dgm:pt>
    <dgm:pt modelId="{661A6C51-5A79-4216-A309-F346CA236A65}" type="parTrans" cxnId="{472BBC45-00C9-4852-B778-78C53A4D854C}">
      <dgm:prSet/>
      <dgm:spPr/>
      <dgm:t>
        <a:bodyPr/>
        <a:lstStyle/>
        <a:p>
          <a:endParaRPr lang="en-US"/>
        </a:p>
      </dgm:t>
    </dgm:pt>
    <dgm:pt modelId="{975347EE-1CB8-4DBF-9C50-531293E55317}" type="sibTrans" cxnId="{472BBC45-00C9-4852-B778-78C53A4D854C}">
      <dgm:prSet/>
      <dgm:spPr/>
      <dgm:t>
        <a:bodyPr/>
        <a:lstStyle/>
        <a:p>
          <a:endParaRPr lang="en-US"/>
        </a:p>
      </dgm:t>
    </dgm:pt>
    <dgm:pt modelId="{1F51AB7E-5423-4DF3-B274-5EF25D159BFC}">
      <dgm:prSet/>
      <dgm:spPr/>
      <dgm:t>
        <a:bodyPr/>
        <a:lstStyle/>
        <a:p>
          <a:r>
            <a:rPr lang="en-US" dirty="0"/>
            <a:t>What are the causes/risk factors</a:t>
          </a:r>
        </a:p>
      </dgm:t>
    </dgm:pt>
    <dgm:pt modelId="{B80D4761-E7C5-4F35-B5FE-4CB0DD0DFE68}" type="parTrans" cxnId="{FF8AD99D-1173-4B39-8C78-1F1351AA239A}">
      <dgm:prSet/>
      <dgm:spPr/>
      <dgm:t>
        <a:bodyPr/>
        <a:lstStyle/>
        <a:p>
          <a:endParaRPr lang="en-US"/>
        </a:p>
      </dgm:t>
    </dgm:pt>
    <dgm:pt modelId="{7B9EF230-0358-4E93-A6A5-FDAA0EF0F459}" type="sibTrans" cxnId="{FF8AD99D-1173-4B39-8C78-1F1351AA239A}">
      <dgm:prSet/>
      <dgm:spPr/>
      <dgm:t>
        <a:bodyPr/>
        <a:lstStyle/>
        <a:p>
          <a:endParaRPr lang="en-US"/>
        </a:p>
      </dgm:t>
    </dgm:pt>
    <dgm:pt modelId="{FC154A42-0D0C-43A0-9445-A0BB793F147D}">
      <dgm:prSet/>
      <dgm:spPr/>
      <dgm:t>
        <a:bodyPr/>
        <a:lstStyle/>
        <a:p>
          <a:r>
            <a:rPr lang="en-US" dirty="0"/>
            <a:t>*What can be done to reduce risks- points for education</a:t>
          </a:r>
        </a:p>
      </dgm:t>
    </dgm:pt>
    <dgm:pt modelId="{6A9C1331-7174-46D8-9C4E-A33C0E2B3D2C}" type="parTrans" cxnId="{ABF68B3A-D521-498B-AD54-380D444B4CC9}">
      <dgm:prSet/>
      <dgm:spPr/>
      <dgm:t>
        <a:bodyPr/>
        <a:lstStyle/>
        <a:p>
          <a:endParaRPr lang="en-US"/>
        </a:p>
      </dgm:t>
    </dgm:pt>
    <dgm:pt modelId="{698DCCCC-32A6-4797-9EF2-A009CBA40A41}" type="sibTrans" cxnId="{ABF68B3A-D521-498B-AD54-380D444B4CC9}">
      <dgm:prSet/>
      <dgm:spPr/>
      <dgm:t>
        <a:bodyPr/>
        <a:lstStyle/>
        <a:p>
          <a:endParaRPr lang="en-US"/>
        </a:p>
      </dgm:t>
    </dgm:pt>
    <dgm:pt modelId="{1C465F1F-E5EE-4C17-8C60-453F8BF4C3A6}">
      <dgm:prSet/>
      <dgm:spPr/>
      <dgm:t>
        <a:bodyPr/>
        <a:lstStyle/>
        <a:p>
          <a:r>
            <a:rPr lang="en-US"/>
            <a:t>Preventive health care/Screening exams</a:t>
          </a:r>
        </a:p>
      </dgm:t>
    </dgm:pt>
    <dgm:pt modelId="{FC522376-D6EA-4247-9A8E-695F66A6C66A}" type="parTrans" cxnId="{6DD9BA0A-97D8-44F7-B68B-FD8010A122E6}">
      <dgm:prSet/>
      <dgm:spPr/>
      <dgm:t>
        <a:bodyPr/>
        <a:lstStyle/>
        <a:p>
          <a:endParaRPr lang="en-US"/>
        </a:p>
      </dgm:t>
    </dgm:pt>
    <dgm:pt modelId="{AE6C5026-851C-4330-AC20-431E9CCD5A6A}" type="sibTrans" cxnId="{6DD9BA0A-97D8-44F7-B68B-FD8010A122E6}">
      <dgm:prSet/>
      <dgm:spPr/>
      <dgm:t>
        <a:bodyPr/>
        <a:lstStyle/>
        <a:p>
          <a:endParaRPr lang="en-US"/>
        </a:p>
      </dgm:t>
    </dgm:pt>
    <dgm:pt modelId="{29C52C7A-15CF-4427-B0E2-4BE3FA73A3D1}" type="pres">
      <dgm:prSet presAssocID="{AB827575-B709-4D0F-9752-9E87E2BBFC94}" presName="vert0" presStyleCnt="0">
        <dgm:presLayoutVars>
          <dgm:dir/>
          <dgm:animOne val="branch"/>
          <dgm:animLvl val="lvl"/>
        </dgm:presLayoutVars>
      </dgm:prSet>
      <dgm:spPr/>
    </dgm:pt>
    <dgm:pt modelId="{C416AC8C-02B1-4C75-875F-DE6862EE0EA5}" type="pres">
      <dgm:prSet presAssocID="{7CCB5A05-CDD4-4BBD-8EFC-81EE172B8AFA}" presName="thickLine" presStyleLbl="alignNode1" presStyleIdx="0" presStyleCnt="6"/>
      <dgm:spPr/>
    </dgm:pt>
    <dgm:pt modelId="{593DBC14-A0B5-455E-972D-FD2F548BD8C7}" type="pres">
      <dgm:prSet presAssocID="{7CCB5A05-CDD4-4BBD-8EFC-81EE172B8AFA}" presName="horz1" presStyleCnt="0"/>
      <dgm:spPr/>
    </dgm:pt>
    <dgm:pt modelId="{2A27AB46-DA9C-4C46-988F-007DA4DBC7F2}" type="pres">
      <dgm:prSet presAssocID="{7CCB5A05-CDD4-4BBD-8EFC-81EE172B8AFA}" presName="tx1" presStyleLbl="revTx" presStyleIdx="0" presStyleCnt="6"/>
      <dgm:spPr/>
    </dgm:pt>
    <dgm:pt modelId="{BDE5062F-0ED1-45B6-A2D4-C2D45B56FE98}" type="pres">
      <dgm:prSet presAssocID="{7CCB5A05-CDD4-4BBD-8EFC-81EE172B8AFA}" presName="vert1" presStyleCnt="0"/>
      <dgm:spPr/>
    </dgm:pt>
    <dgm:pt modelId="{7C7500A8-C523-4AE5-AC40-1EFD3F0F38FE}" type="pres">
      <dgm:prSet presAssocID="{17EEF7E5-8E79-4878-9544-91BD2F0CAF4B}" presName="thickLine" presStyleLbl="alignNode1" presStyleIdx="1" presStyleCnt="6"/>
      <dgm:spPr/>
    </dgm:pt>
    <dgm:pt modelId="{0AD90C9E-181B-4EE9-B545-E0E01810CF22}" type="pres">
      <dgm:prSet presAssocID="{17EEF7E5-8E79-4878-9544-91BD2F0CAF4B}" presName="horz1" presStyleCnt="0"/>
      <dgm:spPr/>
    </dgm:pt>
    <dgm:pt modelId="{87646AA2-C9B9-4905-B4ED-4F449C1CC622}" type="pres">
      <dgm:prSet presAssocID="{17EEF7E5-8E79-4878-9544-91BD2F0CAF4B}" presName="tx1" presStyleLbl="revTx" presStyleIdx="1" presStyleCnt="6"/>
      <dgm:spPr/>
    </dgm:pt>
    <dgm:pt modelId="{B361AD72-4B99-413B-805B-5748F55F18DC}" type="pres">
      <dgm:prSet presAssocID="{17EEF7E5-8E79-4878-9544-91BD2F0CAF4B}" presName="vert1" presStyleCnt="0"/>
      <dgm:spPr/>
    </dgm:pt>
    <dgm:pt modelId="{63FCBE9E-986E-4EC4-A16F-FA12E47FDF82}" type="pres">
      <dgm:prSet presAssocID="{4F0D0B93-BBBE-4986-B8A0-9620E661EBC0}" presName="thickLine" presStyleLbl="alignNode1" presStyleIdx="2" presStyleCnt="6"/>
      <dgm:spPr/>
    </dgm:pt>
    <dgm:pt modelId="{9844EC12-52D4-4D85-8A96-004351003EAF}" type="pres">
      <dgm:prSet presAssocID="{4F0D0B93-BBBE-4986-B8A0-9620E661EBC0}" presName="horz1" presStyleCnt="0"/>
      <dgm:spPr/>
    </dgm:pt>
    <dgm:pt modelId="{C0A1D2F0-8946-4AEA-9FFC-DBE4DB2946BA}" type="pres">
      <dgm:prSet presAssocID="{4F0D0B93-BBBE-4986-B8A0-9620E661EBC0}" presName="tx1" presStyleLbl="revTx" presStyleIdx="2" presStyleCnt="6"/>
      <dgm:spPr/>
    </dgm:pt>
    <dgm:pt modelId="{BC5EE9FF-EAAF-45EF-8C84-1A5C3E61E73B}" type="pres">
      <dgm:prSet presAssocID="{4F0D0B93-BBBE-4986-B8A0-9620E661EBC0}" presName="vert1" presStyleCnt="0"/>
      <dgm:spPr/>
    </dgm:pt>
    <dgm:pt modelId="{84DC164F-E487-48C0-A5FF-D99745A9FDF5}" type="pres">
      <dgm:prSet presAssocID="{1F51AB7E-5423-4DF3-B274-5EF25D159BFC}" presName="thickLine" presStyleLbl="alignNode1" presStyleIdx="3" presStyleCnt="6"/>
      <dgm:spPr/>
    </dgm:pt>
    <dgm:pt modelId="{13472742-DA84-4BCF-8BF8-5B7BF7D3C5C6}" type="pres">
      <dgm:prSet presAssocID="{1F51AB7E-5423-4DF3-B274-5EF25D159BFC}" presName="horz1" presStyleCnt="0"/>
      <dgm:spPr/>
    </dgm:pt>
    <dgm:pt modelId="{27113AFE-0AB7-4C9C-87DD-13FD7C48F0F6}" type="pres">
      <dgm:prSet presAssocID="{1F51AB7E-5423-4DF3-B274-5EF25D159BFC}" presName="tx1" presStyleLbl="revTx" presStyleIdx="3" presStyleCnt="6"/>
      <dgm:spPr/>
    </dgm:pt>
    <dgm:pt modelId="{AA78FCAA-F779-48AD-A150-045F1D0D8A23}" type="pres">
      <dgm:prSet presAssocID="{1F51AB7E-5423-4DF3-B274-5EF25D159BFC}" presName="vert1" presStyleCnt="0"/>
      <dgm:spPr/>
    </dgm:pt>
    <dgm:pt modelId="{14D3A6F3-1109-4039-B4A1-E99FC78AF599}" type="pres">
      <dgm:prSet presAssocID="{FC154A42-0D0C-43A0-9445-A0BB793F147D}" presName="thickLine" presStyleLbl="alignNode1" presStyleIdx="4" presStyleCnt="6"/>
      <dgm:spPr/>
    </dgm:pt>
    <dgm:pt modelId="{54A93229-8A3E-4C68-9825-ADE2F0E6BCF3}" type="pres">
      <dgm:prSet presAssocID="{FC154A42-0D0C-43A0-9445-A0BB793F147D}" presName="horz1" presStyleCnt="0"/>
      <dgm:spPr/>
    </dgm:pt>
    <dgm:pt modelId="{A3BA163A-72B9-4ABB-B8BA-4F44F65D3320}" type="pres">
      <dgm:prSet presAssocID="{FC154A42-0D0C-43A0-9445-A0BB793F147D}" presName="tx1" presStyleLbl="revTx" presStyleIdx="4" presStyleCnt="6"/>
      <dgm:spPr/>
    </dgm:pt>
    <dgm:pt modelId="{0FECE0E1-B883-42CE-93E1-AD02A394F5BE}" type="pres">
      <dgm:prSet presAssocID="{FC154A42-0D0C-43A0-9445-A0BB793F147D}" presName="vert1" presStyleCnt="0"/>
      <dgm:spPr/>
    </dgm:pt>
    <dgm:pt modelId="{F0ED3355-AF61-4446-9AB7-39BA4FF33490}" type="pres">
      <dgm:prSet presAssocID="{1C465F1F-E5EE-4C17-8C60-453F8BF4C3A6}" presName="thickLine" presStyleLbl="alignNode1" presStyleIdx="5" presStyleCnt="6"/>
      <dgm:spPr/>
    </dgm:pt>
    <dgm:pt modelId="{ACDAD7C8-EAB6-4EBF-8BD2-727265AAF85A}" type="pres">
      <dgm:prSet presAssocID="{1C465F1F-E5EE-4C17-8C60-453F8BF4C3A6}" presName="horz1" presStyleCnt="0"/>
      <dgm:spPr/>
    </dgm:pt>
    <dgm:pt modelId="{03699973-A43E-48C6-B09D-7929EA696F69}" type="pres">
      <dgm:prSet presAssocID="{1C465F1F-E5EE-4C17-8C60-453F8BF4C3A6}" presName="tx1" presStyleLbl="revTx" presStyleIdx="5" presStyleCnt="6"/>
      <dgm:spPr/>
    </dgm:pt>
    <dgm:pt modelId="{FDA82920-378E-4755-B4F0-2964F6004A84}" type="pres">
      <dgm:prSet presAssocID="{1C465F1F-E5EE-4C17-8C60-453F8BF4C3A6}" presName="vert1" presStyleCnt="0"/>
      <dgm:spPr/>
    </dgm:pt>
  </dgm:ptLst>
  <dgm:cxnLst>
    <dgm:cxn modelId="{6DD9BA0A-97D8-44F7-B68B-FD8010A122E6}" srcId="{AB827575-B709-4D0F-9752-9E87E2BBFC94}" destId="{1C465F1F-E5EE-4C17-8C60-453F8BF4C3A6}" srcOrd="5" destOrd="0" parTransId="{FC522376-D6EA-4247-9A8E-695F66A6C66A}" sibTransId="{AE6C5026-851C-4330-AC20-431E9CCD5A6A}"/>
    <dgm:cxn modelId="{6B3A7E30-BEE6-4CE7-83B3-52AF29CAB592}" type="presOf" srcId="{4F0D0B93-BBBE-4986-B8A0-9620E661EBC0}" destId="{C0A1D2F0-8946-4AEA-9FFC-DBE4DB2946BA}" srcOrd="0" destOrd="0" presId="urn:microsoft.com/office/officeart/2008/layout/LinedList"/>
    <dgm:cxn modelId="{ABF68B3A-D521-498B-AD54-380D444B4CC9}" srcId="{AB827575-B709-4D0F-9752-9E87E2BBFC94}" destId="{FC154A42-0D0C-43A0-9445-A0BB793F147D}" srcOrd="4" destOrd="0" parTransId="{6A9C1331-7174-46D8-9C4E-A33C0E2B3D2C}" sibTransId="{698DCCCC-32A6-4797-9EF2-A009CBA40A41}"/>
    <dgm:cxn modelId="{533C833C-9994-4936-8341-F207F5ED9478}" type="presOf" srcId="{1C465F1F-E5EE-4C17-8C60-453F8BF4C3A6}" destId="{03699973-A43E-48C6-B09D-7929EA696F69}" srcOrd="0" destOrd="0" presId="urn:microsoft.com/office/officeart/2008/layout/LinedList"/>
    <dgm:cxn modelId="{472BBC45-00C9-4852-B778-78C53A4D854C}" srcId="{AB827575-B709-4D0F-9752-9E87E2BBFC94}" destId="{4F0D0B93-BBBE-4986-B8A0-9620E661EBC0}" srcOrd="2" destOrd="0" parTransId="{661A6C51-5A79-4216-A309-F346CA236A65}" sibTransId="{975347EE-1CB8-4DBF-9C50-531293E55317}"/>
    <dgm:cxn modelId="{F62E465E-8618-4046-98D0-BEB51C608D5E}" type="presOf" srcId="{FC154A42-0D0C-43A0-9445-A0BB793F147D}" destId="{A3BA163A-72B9-4ABB-B8BA-4F44F65D3320}" srcOrd="0" destOrd="0" presId="urn:microsoft.com/office/officeart/2008/layout/LinedList"/>
    <dgm:cxn modelId="{48B5756F-F39C-4387-91D9-CB84B701B69C}" type="presOf" srcId="{1F51AB7E-5423-4DF3-B274-5EF25D159BFC}" destId="{27113AFE-0AB7-4C9C-87DD-13FD7C48F0F6}" srcOrd="0" destOrd="0" presId="urn:microsoft.com/office/officeart/2008/layout/LinedList"/>
    <dgm:cxn modelId="{E55D7D70-1C49-47B4-8714-D79C09E3E9B5}" type="presOf" srcId="{17EEF7E5-8E79-4878-9544-91BD2F0CAF4B}" destId="{87646AA2-C9B9-4905-B4ED-4F449C1CC622}" srcOrd="0" destOrd="0" presId="urn:microsoft.com/office/officeart/2008/layout/LinedList"/>
    <dgm:cxn modelId="{0A8D467E-F6CE-4A9D-802D-AB1279E6DAC1}" srcId="{AB827575-B709-4D0F-9752-9E87E2BBFC94}" destId="{7CCB5A05-CDD4-4BBD-8EFC-81EE172B8AFA}" srcOrd="0" destOrd="0" parTransId="{5E297727-8002-4ED3-91BA-7C4147F22859}" sibTransId="{72CED3D5-BAB6-44B6-BF22-CE053C0D0FDF}"/>
    <dgm:cxn modelId="{A2124384-FD04-47F2-8DD4-0C2968BC39AB}" srcId="{AB827575-B709-4D0F-9752-9E87E2BBFC94}" destId="{17EEF7E5-8E79-4878-9544-91BD2F0CAF4B}" srcOrd="1" destOrd="0" parTransId="{87C0BB5F-556C-4077-A6F9-E8CB1D93C6D4}" sibTransId="{B73DD9A3-BCB7-4113-80A2-92E3F7C2B1DA}"/>
    <dgm:cxn modelId="{FF8AD99D-1173-4B39-8C78-1F1351AA239A}" srcId="{AB827575-B709-4D0F-9752-9E87E2BBFC94}" destId="{1F51AB7E-5423-4DF3-B274-5EF25D159BFC}" srcOrd="3" destOrd="0" parTransId="{B80D4761-E7C5-4F35-B5FE-4CB0DD0DFE68}" sibTransId="{7B9EF230-0358-4E93-A6A5-FDAA0EF0F459}"/>
    <dgm:cxn modelId="{18AE2BA1-E700-488D-830D-8B55032242F7}" type="presOf" srcId="{AB827575-B709-4D0F-9752-9E87E2BBFC94}" destId="{29C52C7A-15CF-4427-B0E2-4BE3FA73A3D1}" srcOrd="0" destOrd="0" presId="urn:microsoft.com/office/officeart/2008/layout/LinedList"/>
    <dgm:cxn modelId="{49D1CDD9-CA2D-41CA-9F71-50AC8F0119E4}" type="presOf" srcId="{7CCB5A05-CDD4-4BBD-8EFC-81EE172B8AFA}" destId="{2A27AB46-DA9C-4C46-988F-007DA4DBC7F2}" srcOrd="0" destOrd="0" presId="urn:microsoft.com/office/officeart/2008/layout/LinedList"/>
    <dgm:cxn modelId="{D4F51E8E-FB87-4551-B9D5-B601A2105AC9}" type="presParOf" srcId="{29C52C7A-15CF-4427-B0E2-4BE3FA73A3D1}" destId="{C416AC8C-02B1-4C75-875F-DE6862EE0EA5}" srcOrd="0" destOrd="0" presId="urn:microsoft.com/office/officeart/2008/layout/LinedList"/>
    <dgm:cxn modelId="{273A5217-2D5A-46CA-B8D6-4AF05513413E}" type="presParOf" srcId="{29C52C7A-15CF-4427-B0E2-4BE3FA73A3D1}" destId="{593DBC14-A0B5-455E-972D-FD2F548BD8C7}" srcOrd="1" destOrd="0" presId="urn:microsoft.com/office/officeart/2008/layout/LinedList"/>
    <dgm:cxn modelId="{EBE9DF1E-5A8A-4196-80A3-631D39A1DEC1}" type="presParOf" srcId="{593DBC14-A0B5-455E-972D-FD2F548BD8C7}" destId="{2A27AB46-DA9C-4C46-988F-007DA4DBC7F2}" srcOrd="0" destOrd="0" presId="urn:microsoft.com/office/officeart/2008/layout/LinedList"/>
    <dgm:cxn modelId="{CE91883D-3BFF-4BAF-A1F8-338B0B30EF7E}" type="presParOf" srcId="{593DBC14-A0B5-455E-972D-FD2F548BD8C7}" destId="{BDE5062F-0ED1-45B6-A2D4-C2D45B56FE98}" srcOrd="1" destOrd="0" presId="urn:microsoft.com/office/officeart/2008/layout/LinedList"/>
    <dgm:cxn modelId="{8F2268EB-B2DD-4EFC-961A-579F705D0038}" type="presParOf" srcId="{29C52C7A-15CF-4427-B0E2-4BE3FA73A3D1}" destId="{7C7500A8-C523-4AE5-AC40-1EFD3F0F38FE}" srcOrd="2" destOrd="0" presId="urn:microsoft.com/office/officeart/2008/layout/LinedList"/>
    <dgm:cxn modelId="{6A53F928-0A1C-459D-8244-899CB8EB0185}" type="presParOf" srcId="{29C52C7A-15CF-4427-B0E2-4BE3FA73A3D1}" destId="{0AD90C9E-181B-4EE9-B545-E0E01810CF22}" srcOrd="3" destOrd="0" presId="urn:microsoft.com/office/officeart/2008/layout/LinedList"/>
    <dgm:cxn modelId="{A57F0984-68EC-4078-B6F9-BEDEE303E018}" type="presParOf" srcId="{0AD90C9E-181B-4EE9-B545-E0E01810CF22}" destId="{87646AA2-C9B9-4905-B4ED-4F449C1CC622}" srcOrd="0" destOrd="0" presId="urn:microsoft.com/office/officeart/2008/layout/LinedList"/>
    <dgm:cxn modelId="{695CBA82-015B-48FE-97E4-27819287E283}" type="presParOf" srcId="{0AD90C9E-181B-4EE9-B545-E0E01810CF22}" destId="{B361AD72-4B99-413B-805B-5748F55F18DC}" srcOrd="1" destOrd="0" presId="urn:microsoft.com/office/officeart/2008/layout/LinedList"/>
    <dgm:cxn modelId="{D0E0AA2C-B278-4F08-B639-6EE7B4928A85}" type="presParOf" srcId="{29C52C7A-15CF-4427-B0E2-4BE3FA73A3D1}" destId="{63FCBE9E-986E-4EC4-A16F-FA12E47FDF82}" srcOrd="4" destOrd="0" presId="urn:microsoft.com/office/officeart/2008/layout/LinedList"/>
    <dgm:cxn modelId="{A0358293-1223-4D29-B45C-61184D21CA3C}" type="presParOf" srcId="{29C52C7A-15CF-4427-B0E2-4BE3FA73A3D1}" destId="{9844EC12-52D4-4D85-8A96-004351003EAF}" srcOrd="5" destOrd="0" presId="urn:microsoft.com/office/officeart/2008/layout/LinedList"/>
    <dgm:cxn modelId="{93B88DB0-F66A-47C6-954E-D700A219F9C4}" type="presParOf" srcId="{9844EC12-52D4-4D85-8A96-004351003EAF}" destId="{C0A1D2F0-8946-4AEA-9FFC-DBE4DB2946BA}" srcOrd="0" destOrd="0" presId="urn:microsoft.com/office/officeart/2008/layout/LinedList"/>
    <dgm:cxn modelId="{CA66BE79-22E1-42D9-9AFD-FB97078037C0}" type="presParOf" srcId="{9844EC12-52D4-4D85-8A96-004351003EAF}" destId="{BC5EE9FF-EAAF-45EF-8C84-1A5C3E61E73B}" srcOrd="1" destOrd="0" presId="urn:microsoft.com/office/officeart/2008/layout/LinedList"/>
    <dgm:cxn modelId="{143C501A-5E48-4854-8573-E051EEE9E674}" type="presParOf" srcId="{29C52C7A-15CF-4427-B0E2-4BE3FA73A3D1}" destId="{84DC164F-E487-48C0-A5FF-D99745A9FDF5}" srcOrd="6" destOrd="0" presId="urn:microsoft.com/office/officeart/2008/layout/LinedList"/>
    <dgm:cxn modelId="{F3AB96CB-972E-47E0-B69F-AE384EDD0549}" type="presParOf" srcId="{29C52C7A-15CF-4427-B0E2-4BE3FA73A3D1}" destId="{13472742-DA84-4BCF-8BF8-5B7BF7D3C5C6}" srcOrd="7" destOrd="0" presId="urn:microsoft.com/office/officeart/2008/layout/LinedList"/>
    <dgm:cxn modelId="{E30DC0E9-EA13-404A-B333-6F6FB7590823}" type="presParOf" srcId="{13472742-DA84-4BCF-8BF8-5B7BF7D3C5C6}" destId="{27113AFE-0AB7-4C9C-87DD-13FD7C48F0F6}" srcOrd="0" destOrd="0" presId="urn:microsoft.com/office/officeart/2008/layout/LinedList"/>
    <dgm:cxn modelId="{85415099-095F-4289-A901-C3362244FF24}" type="presParOf" srcId="{13472742-DA84-4BCF-8BF8-5B7BF7D3C5C6}" destId="{AA78FCAA-F779-48AD-A150-045F1D0D8A23}" srcOrd="1" destOrd="0" presId="urn:microsoft.com/office/officeart/2008/layout/LinedList"/>
    <dgm:cxn modelId="{885E5C67-A740-4488-B87A-789766A7BC88}" type="presParOf" srcId="{29C52C7A-15CF-4427-B0E2-4BE3FA73A3D1}" destId="{14D3A6F3-1109-4039-B4A1-E99FC78AF599}" srcOrd="8" destOrd="0" presId="urn:microsoft.com/office/officeart/2008/layout/LinedList"/>
    <dgm:cxn modelId="{199CBDA1-9AEE-45B6-B23A-1DB1853C72B1}" type="presParOf" srcId="{29C52C7A-15CF-4427-B0E2-4BE3FA73A3D1}" destId="{54A93229-8A3E-4C68-9825-ADE2F0E6BCF3}" srcOrd="9" destOrd="0" presId="urn:microsoft.com/office/officeart/2008/layout/LinedList"/>
    <dgm:cxn modelId="{0C2D08AC-1C51-4C33-B402-AA4CB7EDDE85}" type="presParOf" srcId="{54A93229-8A3E-4C68-9825-ADE2F0E6BCF3}" destId="{A3BA163A-72B9-4ABB-B8BA-4F44F65D3320}" srcOrd="0" destOrd="0" presId="urn:microsoft.com/office/officeart/2008/layout/LinedList"/>
    <dgm:cxn modelId="{9B13FD91-41A2-4FAB-9832-5225385A8588}" type="presParOf" srcId="{54A93229-8A3E-4C68-9825-ADE2F0E6BCF3}" destId="{0FECE0E1-B883-42CE-93E1-AD02A394F5BE}" srcOrd="1" destOrd="0" presId="urn:microsoft.com/office/officeart/2008/layout/LinedList"/>
    <dgm:cxn modelId="{823E834B-3F32-4998-BFA4-FDDE88412E6D}" type="presParOf" srcId="{29C52C7A-15CF-4427-B0E2-4BE3FA73A3D1}" destId="{F0ED3355-AF61-4446-9AB7-39BA4FF33490}" srcOrd="10" destOrd="0" presId="urn:microsoft.com/office/officeart/2008/layout/LinedList"/>
    <dgm:cxn modelId="{75405893-C749-4B48-823E-F49D8C9524C2}" type="presParOf" srcId="{29C52C7A-15CF-4427-B0E2-4BE3FA73A3D1}" destId="{ACDAD7C8-EAB6-4EBF-8BD2-727265AAF85A}" srcOrd="11" destOrd="0" presId="urn:microsoft.com/office/officeart/2008/layout/LinedList"/>
    <dgm:cxn modelId="{A1117F3D-2784-4915-A367-012AD72E0FC0}" type="presParOf" srcId="{ACDAD7C8-EAB6-4EBF-8BD2-727265AAF85A}" destId="{03699973-A43E-48C6-B09D-7929EA696F69}" srcOrd="0" destOrd="0" presId="urn:microsoft.com/office/officeart/2008/layout/LinedList"/>
    <dgm:cxn modelId="{8D872A4C-4CF3-44FE-BA13-298B08285B76}" type="presParOf" srcId="{ACDAD7C8-EAB6-4EBF-8BD2-727265AAF85A}" destId="{FDA82920-378E-4755-B4F0-2964F6004A84}"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0320EB9-A15B-4ABD-A476-CEC3CA03BB40}" type="doc">
      <dgm:prSet loTypeId="urn:microsoft.com/office/officeart/2005/8/layout/vList2" loCatId="list" qsTypeId="urn:microsoft.com/office/officeart/2005/8/quickstyle/simple1" qsCatId="simple" csTypeId="urn:microsoft.com/office/officeart/2005/8/colors/accent0_3" csCatId="mainScheme" phldr="1"/>
      <dgm:spPr/>
      <dgm:t>
        <a:bodyPr/>
        <a:lstStyle/>
        <a:p>
          <a:endParaRPr lang="en-US"/>
        </a:p>
      </dgm:t>
    </dgm:pt>
    <dgm:pt modelId="{91D5062A-74AB-4759-AD8B-8761ED6DB2CA}">
      <dgm:prSet custT="1"/>
      <dgm:spPr/>
      <dgm:t>
        <a:bodyPr/>
        <a:lstStyle/>
        <a:p>
          <a:r>
            <a:rPr lang="en-US" sz="2000" b="1" u="none" dirty="0">
              <a:solidFill>
                <a:srgbClr val="FFFF00"/>
              </a:solidFill>
            </a:rPr>
            <a:t>Screening tests:</a:t>
          </a:r>
        </a:p>
      </dgm:t>
    </dgm:pt>
    <dgm:pt modelId="{5F9430F8-E7AB-48EE-B3BC-5414CFF5AC71}" type="parTrans" cxnId="{DF567DCD-FEA8-4D51-B70D-C4C2C0C1012F}">
      <dgm:prSet/>
      <dgm:spPr/>
      <dgm:t>
        <a:bodyPr/>
        <a:lstStyle/>
        <a:p>
          <a:endParaRPr lang="en-US"/>
        </a:p>
      </dgm:t>
    </dgm:pt>
    <dgm:pt modelId="{9B74E258-CACF-48F9-84A4-469704D6E2E2}" type="sibTrans" cxnId="{DF567DCD-FEA8-4D51-B70D-C4C2C0C1012F}">
      <dgm:prSet/>
      <dgm:spPr/>
      <dgm:t>
        <a:bodyPr/>
        <a:lstStyle/>
        <a:p>
          <a:endParaRPr lang="en-US"/>
        </a:p>
      </dgm:t>
    </dgm:pt>
    <dgm:pt modelId="{1C565F73-F8FC-409F-9181-4F6B2E565DBF}">
      <dgm:prSet/>
      <dgm:spPr/>
      <dgm:t>
        <a:bodyPr/>
        <a:lstStyle/>
        <a:p>
          <a:r>
            <a:rPr lang="en-US" dirty="0"/>
            <a:t>Go to the doctor for regular check-ups</a:t>
          </a:r>
        </a:p>
      </dgm:t>
    </dgm:pt>
    <dgm:pt modelId="{491D2976-58B6-4DD3-9DD8-635D910B3C11}" type="parTrans" cxnId="{D5FD8841-7A6F-40B3-ADC9-2B35F8708B78}">
      <dgm:prSet/>
      <dgm:spPr/>
      <dgm:t>
        <a:bodyPr/>
        <a:lstStyle/>
        <a:p>
          <a:endParaRPr lang="en-US"/>
        </a:p>
      </dgm:t>
    </dgm:pt>
    <dgm:pt modelId="{CAA84C70-25A1-40E8-AA32-EACFE632B557}" type="sibTrans" cxnId="{D5FD8841-7A6F-40B3-ADC9-2B35F8708B78}">
      <dgm:prSet/>
      <dgm:spPr/>
      <dgm:t>
        <a:bodyPr/>
        <a:lstStyle/>
        <a:p>
          <a:endParaRPr lang="en-US"/>
        </a:p>
      </dgm:t>
    </dgm:pt>
    <dgm:pt modelId="{757A72B8-270E-4ABB-9A2C-4FCD9266CB55}">
      <dgm:prSet/>
      <dgm:spPr/>
      <dgm:t>
        <a:bodyPr/>
        <a:lstStyle/>
        <a:p>
          <a:r>
            <a:rPr lang="en-US" dirty="0"/>
            <a:t>Keep a healthy weight- Diet, Exercise</a:t>
          </a:r>
        </a:p>
      </dgm:t>
    </dgm:pt>
    <dgm:pt modelId="{2CE543E3-8648-47BD-809B-624B9AD1D717}" type="parTrans" cxnId="{BDEA9DFE-F100-45A5-81A2-3E7F164F97ED}">
      <dgm:prSet/>
      <dgm:spPr/>
      <dgm:t>
        <a:bodyPr/>
        <a:lstStyle/>
        <a:p>
          <a:endParaRPr lang="en-US"/>
        </a:p>
      </dgm:t>
    </dgm:pt>
    <dgm:pt modelId="{E9DBFE19-1776-4429-AA9A-853AEF41F4E6}" type="sibTrans" cxnId="{BDEA9DFE-F100-45A5-81A2-3E7F164F97ED}">
      <dgm:prSet/>
      <dgm:spPr/>
      <dgm:t>
        <a:bodyPr/>
        <a:lstStyle/>
        <a:p>
          <a:endParaRPr lang="en-US"/>
        </a:p>
      </dgm:t>
    </dgm:pt>
    <dgm:pt modelId="{39A4E179-3D6F-45AB-B804-7EB62286BB32}">
      <dgm:prSet/>
      <dgm:spPr/>
      <dgm:t>
        <a:bodyPr/>
        <a:lstStyle/>
        <a:p>
          <a:r>
            <a:rPr lang="en-US" dirty="0"/>
            <a:t>Measure Blood pressure &amp; oxygen levels</a:t>
          </a:r>
        </a:p>
      </dgm:t>
    </dgm:pt>
    <dgm:pt modelId="{8CD1C5CF-8DE1-46A8-8865-5C40C64D5C2C}" type="parTrans" cxnId="{8C03EFB6-E79C-4358-B21A-D337E082D71B}">
      <dgm:prSet/>
      <dgm:spPr/>
      <dgm:t>
        <a:bodyPr/>
        <a:lstStyle/>
        <a:p>
          <a:endParaRPr lang="en-US"/>
        </a:p>
      </dgm:t>
    </dgm:pt>
    <dgm:pt modelId="{78866B13-2993-4959-ACBD-38C7782A2207}" type="sibTrans" cxnId="{8C03EFB6-E79C-4358-B21A-D337E082D71B}">
      <dgm:prSet/>
      <dgm:spPr/>
      <dgm:t>
        <a:bodyPr/>
        <a:lstStyle/>
        <a:p>
          <a:endParaRPr lang="en-US"/>
        </a:p>
      </dgm:t>
    </dgm:pt>
    <dgm:pt modelId="{E0E5CE0F-AD5F-4ADF-BD7A-035E72DE1F16}">
      <dgm:prSet/>
      <dgm:spPr/>
      <dgm:t>
        <a:bodyPr/>
        <a:lstStyle/>
        <a:p>
          <a:r>
            <a:rPr lang="en-US" dirty="0"/>
            <a:t>Have you sugar (glucose) checked</a:t>
          </a:r>
        </a:p>
      </dgm:t>
    </dgm:pt>
    <dgm:pt modelId="{9D851A3E-194B-4CC5-A3E1-1D1D9BB3F926}" type="parTrans" cxnId="{23A49638-70E4-4183-87C9-F6C2C53E540F}">
      <dgm:prSet/>
      <dgm:spPr/>
      <dgm:t>
        <a:bodyPr/>
        <a:lstStyle/>
        <a:p>
          <a:endParaRPr lang="en-US"/>
        </a:p>
      </dgm:t>
    </dgm:pt>
    <dgm:pt modelId="{5C578256-C780-4D40-8F8C-AE191D0EFD6B}" type="sibTrans" cxnId="{23A49638-70E4-4183-87C9-F6C2C53E540F}">
      <dgm:prSet/>
      <dgm:spPr/>
      <dgm:t>
        <a:bodyPr/>
        <a:lstStyle/>
        <a:p>
          <a:endParaRPr lang="en-US"/>
        </a:p>
      </dgm:t>
    </dgm:pt>
    <dgm:pt modelId="{71132202-2BEE-4879-A0D6-C5D4F1310197}">
      <dgm:prSet/>
      <dgm:spPr/>
      <dgm:t>
        <a:bodyPr/>
        <a:lstStyle/>
        <a:p>
          <a:r>
            <a:rPr lang="en-US" dirty="0"/>
            <a:t>Have your cholesterol checked</a:t>
          </a:r>
        </a:p>
      </dgm:t>
    </dgm:pt>
    <dgm:pt modelId="{3EBC9D39-698D-424F-8927-FC496D926796}" type="parTrans" cxnId="{2B22C544-5D5D-4439-AFC2-2886D318EB49}">
      <dgm:prSet/>
      <dgm:spPr/>
      <dgm:t>
        <a:bodyPr/>
        <a:lstStyle/>
        <a:p>
          <a:endParaRPr lang="en-US"/>
        </a:p>
      </dgm:t>
    </dgm:pt>
    <dgm:pt modelId="{9B03CF14-FFE3-4406-8571-F639AA64CE67}" type="sibTrans" cxnId="{2B22C544-5D5D-4439-AFC2-2886D318EB49}">
      <dgm:prSet/>
      <dgm:spPr/>
      <dgm:t>
        <a:bodyPr/>
        <a:lstStyle/>
        <a:p>
          <a:endParaRPr lang="en-US"/>
        </a:p>
      </dgm:t>
    </dgm:pt>
    <dgm:pt modelId="{84D2CC73-F83B-454E-881C-D2A36C72056C}">
      <dgm:prSet/>
      <dgm:spPr/>
      <dgm:t>
        <a:bodyPr/>
        <a:lstStyle/>
        <a:p>
          <a:r>
            <a:rPr lang="en-US" dirty="0"/>
            <a:t>Check how kidneys are working with urine test</a:t>
          </a:r>
        </a:p>
      </dgm:t>
    </dgm:pt>
    <dgm:pt modelId="{2E853980-F90D-4E33-845E-B35CC4D78614}" type="parTrans" cxnId="{1FF63FB0-744E-4F9B-9132-5E5DE7089DCD}">
      <dgm:prSet/>
      <dgm:spPr/>
      <dgm:t>
        <a:bodyPr/>
        <a:lstStyle/>
        <a:p>
          <a:endParaRPr lang="en-US"/>
        </a:p>
      </dgm:t>
    </dgm:pt>
    <dgm:pt modelId="{8CB4916C-E764-46C2-9674-898F4C580810}" type="sibTrans" cxnId="{1FF63FB0-744E-4F9B-9132-5E5DE7089DCD}">
      <dgm:prSet/>
      <dgm:spPr/>
      <dgm:t>
        <a:bodyPr/>
        <a:lstStyle/>
        <a:p>
          <a:endParaRPr lang="en-US"/>
        </a:p>
      </dgm:t>
    </dgm:pt>
    <dgm:pt modelId="{0E649EF7-AB2B-4DD6-9936-4233A63F7456}">
      <dgm:prSet/>
      <dgm:spPr/>
      <dgm:t>
        <a:bodyPr/>
        <a:lstStyle/>
        <a:p>
          <a:r>
            <a:rPr lang="en-US" dirty="0"/>
            <a:t>Don’t drink alcohol</a:t>
          </a:r>
        </a:p>
      </dgm:t>
    </dgm:pt>
    <dgm:pt modelId="{55FA575E-966B-4970-A177-8753A1B6FD16}" type="parTrans" cxnId="{F3D68857-2A77-420D-BBA5-9C6086DB0012}">
      <dgm:prSet/>
      <dgm:spPr/>
      <dgm:t>
        <a:bodyPr/>
        <a:lstStyle/>
        <a:p>
          <a:endParaRPr lang="en-US"/>
        </a:p>
      </dgm:t>
    </dgm:pt>
    <dgm:pt modelId="{77162F34-B9E9-4390-ADD7-F764C40C9147}" type="sibTrans" cxnId="{F3D68857-2A77-420D-BBA5-9C6086DB0012}">
      <dgm:prSet/>
      <dgm:spPr/>
      <dgm:t>
        <a:bodyPr/>
        <a:lstStyle/>
        <a:p>
          <a:endParaRPr lang="en-US"/>
        </a:p>
      </dgm:t>
    </dgm:pt>
    <dgm:pt modelId="{63DA5B20-9393-4814-BC8D-542AB9B1C90E}">
      <dgm:prSet/>
      <dgm:spPr/>
      <dgm:t>
        <a:bodyPr/>
        <a:lstStyle/>
        <a:p>
          <a:r>
            <a:rPr lang="en-US" dirty="0"/>
            <a:t>Say no to drugs!</a:t>
          </a:r>
        </a:p>
      </dgm:t>
    </dgm:pt>
    <dgm:pt modelId="{3A54BE24-F786-469C-B06F-CED6AB974332}" type="parTrans" cxnId="{CC7853EC-F880-43D5-9120-2DE67C81F4CC}">
      <dgm:prSet/>
      <dgm:spPr/>
      <dgm:t>
        <a:bodyPr/>
        <a:lstStyle/>
        <a:p>
          <a:endParaRPr lang="en-US"/>
        </a:p>
      </dgm:t>
    </dgm:pt>
    <dgm:pt modelId="{3D644069-F10E-4F33-B260-6EE58745FC2A}" type="sibTrans" cxnId="{CC7853EC-F880-43D5-9120-2DE67C81F4CC}">
      <dgm:prSet/>
      <dgm:spPr/>
      <dgm:t>
        <a:bodyPr/>
        <a:lstStyle/>
        <a:p>
          <a:endParaRPr lang="en-US"/>
        </a:p>
      </dgm:t>
    </dgm:pt>
    <dgm:pt modelId="{DFB44D35-44E3-4142-95F4-F23B968796A7}" type="pres">
      <dgm:prSet presAssocID="{30320EB9-A15B-4ABD-A476-CEC3CA03BB40}" presName="linear" presStyleCnt="0">
        <dgm:presLayoutVars>
          <dgm:animLvl val="lvl"/>
          <dgm:resizeHandles val="exact"/>
        </dgm:presLayoutVars>
      </dgm:prSet>
      <dgm:spPr/>
    </dgm:pt>
    <dgm:pt modelId="{D6123DF6-D9F2-4D07-BAF4-C017AE15E04B}" type="pres">
      <dgm:prSet presAssocID="{91D5062A-74AB-4759-AD8B-8761ED6DB2CA}" presName="parentText" presStyleLbl="node1" presStyleIdx="0" presStyleCnt="9">
        <dgm:presLayoutVars>
          <dgm:chMax val="0"/>
          <dgm:bulletEnabled val="1"/>
        </dgm:presLayoutVars>
      </dgm:prSet>
      <dgm:spPr/>
    </dgm:pt>
    <dgm:pt modelId="{AF48A702-C8A4-4CB7-92DA-D6FC97BAAA3C}" type="pres">
      <dgm:prSet presAssocID="{9B74E258-CACF-48F9-84A4-469704D6E2E2}" presName="spacer" presStyleCnt="0"/>
      <dgm:spPr/>
    </dgm:pt>
    <dgm:pt modelId="{9F7F8AE4-4D39-4697-9330-593FA7D50339}" type="pres">
      <dgm:prSet presAssocID="{1C565F73-F8FC-409F-9181-4F6B2E565DBF}" presName="parentText" presStyleLbl="node1" presStyleIdx="1" presStyleCnt="9">
        <dgm:presLayoutVars>
          <dgm:chMax val="0"/>
          <dgm:bulletEnabled val="1"/>
        </dgm:presLayoutVars>
      </dgm:prSet>
      <dgm:spPr/>
    </dgm:pt>
    <dgm:pt modelId="{E0D4BA5B-7578-4275-93EC-B3A52112DDD1}" type="pres">
      <dgm:prSet presAssocID="{CAA84C70-25A1-40E8-AA32-EACFE632B557}" presName="spacer" presStyleCnt="0"/>
      <dgm:spPr/>
    </dgm:pt>
    <dgm:pt modelId="{7E4BBFF8-1632-4E41-A672-BC58CA96AE10}" type="pres">
      <dgm:prSet presAssocID="{757A72B8-270E-4ABB-9A2C-4FCD9266CB55}" presName="parentText" presStyleLbl="node1" presStyleIdx="2" presStyleCnt="9">
        <dgm:presLayoutVars>
          <dgm:chMax val="0"/>
          <dgm:bulletEnabled val="1"/>
        </dgm:presLayoutVars>
      </dgm:prSet>
      <dgm:spPr/>
    </dgm:pt>
    <dgm:pt modelId="{B0428BED-1EAF-4C1D-A8F9-C6B52554998E}" type="pres">
      <dgm:prSet presAssocID="{E9DBFE19-1776-4429-AA9A-853AEF41F4E6}" presName="spacer" presStyleCnt="0"/>
      <dgm:spPr/>
    </dgm:pt>
    <dgm:pt modelId="{B5A2C988-D3A7-475D-B219-BB915B3D443E}" type="pres">
      <dgm:prSet presAssocID="{39A4E179-3D6F-45AB-B804-7EB62286BB32}" presName="parentText" presStyleLbl="node1" presStyleIdx="3" presStyleCnt="9">
        <dgm:presLayoutVars>
          <dgm:chMax val="0"/>
          <dgm:bulletEnabled val="1"/>
        </dgm:presLayoutVars>
      </dgm:prSet>
      <dgm:spPr/>
    </dgm:pt>
    <dgm:pt modelId="{B1B4E0B5-339A-49DB-B50A-C2E1E87D2164}" type="pres">
      <dgm:prSet presAssocID="{78866B13-2993-4959-ACBD-38C7782A2207}" presName="spacer" presStyleCnt="0"/>
      <dgm:spPr/>
    </dgm:pt>
    <dgm:pt modelId="{76DF7F0B-A565-46D9-AAFF-6C5C2D200319}" type="pres">
      <dgm:prSet presAssocID="{E0E5CE0F-AD5F-4ADF-BD7A-035E72DE1F16}" presName="parentText" presStyleLbl="node1" presStyleIdx="4" presStyleCnt="9">
        <dgm:presLayoutVars>
          <dgm:chMax val="0"/>
          <dgm:bulletEnabled val="1"/>
        </dgm:presLayoutVars>
      </dgm:prSet>
      <dgm:spPr/>
    </dgm:pt>
    <dgm:pt modelId="{102C8BB2-8AA8-4AF4-9B0A-3231123B72AA}" type="pres">
      <dgm:prSet presAssocID="{5C578256-C780-4D40-8F8C-AE191D0EFD6B}" presName="spacer" presStyleCnt="0"/>
      <dgm:spPr/>
    </dgm:pt>
    <dgm:pt modelId="{F61440D4-0B42-4042-BF2C-57A42356276A}" type="pres">
      <dgm:prSet presAssocID="{71132202-2BEE-4879-A0D6-C5D4F1310197}" presName="parentText" presStyleLbl="node1" presStyleIdx="5" presStyleCnt="9">
        <dgm:presLayoutVars>
          <dgm:chMax val="0"/>
          <dgm:bulletEnabled val="1"/>
        </dgm:presLayoutVars>
      </dgm:prSet>
      <dgm:spPr/>
    </dgm:pt>
    <dgm:pt modelId="{4F073C2C-FAD3-4F4C-B644-26BE3BCEB9DD}" type="pres">
      <dgm:prSet presAssocID="{9B03CF14-FFE3-4406-8571-F639AA64CE67}" presName="spacer" presStyleCnt="0"/>
      <dgm:spPr/>
    </dgm:pt>
    <dgm:pt modelId="{1DED2714-1AFA-459B-A8E4-523AE112D2C6}" type="pres">
      <dgm:prSet presAssocID="{84D2CC73-F83B-454E-881C-D2A36C72056C}" presName="parentText" presStyleLbl="node1" presStyleIdx="6" presStyleCnt="9">
        <dgm:presLayoutVars>
          <dgm:chMax val="0"/>
          <dgm:bulletEnabled val="1"/>
        </dgm:presLayoutVars>
      </dgm:prSet>
      <dgm:spPr/>
    </dgm:pt>
    <dgm:pt modelId="{891415C7-0EC8-48BD-A1C3-4600C0C3CFC3}" type="pres">
      <dgm:prSet presAssocID="{8CB4916C-E764-46C2-9674-898F4C580810}" presName="spacer" presStyleCnt="0"/>
      <dgm:spPr/>
    </dgm:pt>
    <dgm:pt modelId="{297F5346-50BC-4A7D-BF59-EFDEB14DDEB4}" type="pres">
      <dgm:prSet presAssocID="{0E649EF7-AB2B-4DD6-9936-4233A63F7456}" presName="parentText" presStyleLbl="node1" presStyleIdx="7" presStyleCnt="9">
        <dgm:presLayoutVars>
          <dgm:chMax val="0"/>
          <dgm:bulletEnabled val="1"/>
        </dgm:presLayoutVars>
      </dgm:prSet>
      <dgm:spPr/>
    </dgm:pt>
    <dgm:pt modelId="{A555B3F6-5A60-43D9-88DE-E9AE0BA65545}" type="pres">
      <dgm:prSet presAssocID="{77162F34-B9E9-4390-ADD7-F764C40C9147}" presName="spacer" presStyleCnt="0"/>
      <dgm:spPr/>
    </dgm:pt>
    <dgm:pt modelId="{DB4F93B3-4B38-4C19-931E-9913919FDC75}" type="pres">
      <dgm:prSet presAssocID="{63DA5B20-9393-4814-BC8D-542AB9B1C90E}" presName="parentText" presStyleLbl="node1" presStyleIdx="8" presStyleCnt="9">
        <dgm:presLayoutVars>
          <dgm:chMax val="0"/>
          <dgm:bulletEnabled val="1"/>
        </dgm:presLayoutVars>
      </dgm:prSet>
      <dgm:spPr/>
    </dgm:pt>
  </dgm:ptLst>
  <dgm:cxnLst>
    <dgm:cxn modelId="{8117C010-5076-4DE4-977B-15CA8B4A76DB}" type="presOf" srcId="{1C565F73-F8FC-409F-9181-4F6B2E565DBF}" destId="{9F7F8AE4-4D39-4697-9330-593FA7D50339}" srcOrd="0" destOrd="0" presId="urn:microsoft.com/office/officeart/2005/8/layout/vList2"/>
    <dgm:cxn modelId="{23A49638-70E4-4183-87C9-F6C2C53E540F}" srcId="{30320EB9-A15B-4ABD-A476-CEC3CA03BB40}" destId="{E0E5CE0F-AD5F-4ADF-BD7A-035E72DE1F16}" srcOrd="4" destOrd="0" parTransId="{9D851A3E-194B-4CC5-A3E1-1D1D9BB3F926}" sibTransId="{5C578256-C780-4D40-8F8C-AE191D0EFD6B}"/>
    <dgm:cxn modelId="{D5FD8841-7A6F-40B3-ADC9-2B35F8708B78}" srcId="{30320EB9-A15B-4ABD-A476-CEC3CA03BB40}" destId="{1C565F73-F8FC-409F-9181-4F6B2E565DBF}" srcOrd="1" destOrd="0" parTransId="{491D2976-58B6-4DD3-9DD8-635D910B3C11}" sibTransId="{CAA84C70-25A1-40E8-AA32-EACFE632B557}"/>
    <dgm:cxn modelId="{BB76EF41-1475-414D-944F-749FFDFEECD0}" type="presOf" srcId="{757A72B8-270E-4ABB-9A2C-4FCD9266CB55}" destId="{7E4BBFF8-1632-4E41-A672-BC58CA96AE10}" srcOrd="0" destOrd="0" presId="urn:microsoft.com/office/officeart/2005/8/layout/vList2"/>
    <dgm:cxn modelId="{2B22C544-5D5D-4439-AFC2-2886D318EB49}" srcId="{30320EB9-A15B-4ABD-A476-CEC3CA03BB40}" destId="{71132202-2BEE-4879-A0D6-C5D4F1310197}" srcOrd="5" destOrd="0" parTransId="{3EBC9D39-698D-424F-8927-FC496D926796}" sibTransId="{9B03CF14-FFE3-4406-8571-F639AA64CE67}"/>
    <dgm:cxn modelId="{7D696050-38DA-422A-BCCA-F934D72AE0E3}" type="presOf" srcId="{0E649EF7-AB2B-4DD6-9936-4233A63F7456}" destId="{297F5346-50BC-4A7D-BF59-EFDEB14DDEB4}" srcOrd="0" destOrd="0" presId="urn:microsoft.com/office/officeart/2005/8/layout/vList2"/>
    <dgm:cxn modelId="{F3D68857-2A77-420D-BBA5-9C6086DB0012}" srcId="{30320EB9-A15B-4ABD-A476-CEC3CA03BB40}" destId="{0E649EF7-AB2B-4DD6-9936-4233A63F7456}" srcOrd="7" destOrd="0" parTransId="{55FA575E-966B-4970-A177-8753A1B6FD16}" sibTransId="{77162F34-B9E9-4390-ADD7-F764C40C9147}"/>
    <dgm:cxn modelId="{6E88C587-9A92-4A6D-87EA-5C8FBDF8D6F6}" type="presOf" srcId="{30320EB9-A15B-4ABD-A476-CEC3CA03BB40}" destId="{DFB44D35-44E3-4142-95F4-F23B968796A7}" srcOrd="0" destOrd="0" presId="urn:microsoft.com/office/officeart/2005/8/layout/vList2"/>
    <dgm:cxn modelId="{1FC28993-7417-41A5-B474-D7CF230B8385}" type="presOf" srcId="{91D5062A-74AB-4759-AD8B-8761ED6DB2CA}" destId="{D6123DF6-D9F2-4D07-BAF4-C017AE15E04B}" srcOrd="0" destOrd="0" presId="urn:microsoft.com/office/officeart/2005/8/layout/vList2"/>
    <dgm:cxn modelId="{AE3BA3A5-26F3-47BA-B25B-0A6D51B0152B}" type="presOf" srcId="{E0E5CE0F-AD5F-4ADF-BD7A-035E72DE1F16}" destId="{76DF7F0B-A565-46D9-AAFF-6C5C2D200319}" srcOrd="0" destOrd="0" presId="urn:microsoft.com/office/officeart/2005/8/layout/vList2"/>
    <dgm:cxn modelId="{B283B4A5-8B75-4793-80AD-BE4953E664F3}" type="presOf" srcId="{71132202-2BEE-4879-A0D6-C5D4F1310197}" destId="{F61440D4-0B42-4042-BF2C-57A42356276A}" srcOrd="0" destOrd="0" presId="urn:microsoft.com/office/officeart/2005/8/layout/vList2"/>
    <dgm:cxn modelId="{F55882AD-5D03-4BB6-B701-64807890E23A}" type="presOf" srcId="{84D2CC73-F83B-454E-881C-D2A36C72056C}" destId="{1DED2714-1AFA-459B-A8E4-523AE112D2C6}" srcOrd="0" destOrd="0" presId="urn:microsoft.com/office/officeart/2005/8/layout/vList2"/>
    <dgm:cxn modelId="{1FF63FB0-744E-4F9B-9132-5E5DE7089DCD}" srcId="{30320EB9-A15B-4ABD-A476-CEC3CA03BB40}" destId="{84D2CC73-F83B-454E-881C-D2A36C72056C}" srcOrd="6" destOrd="0" parTransId="{2E853980-F90D-4E33-845E-B35CC4D78614}" sibTransId="{8CB4916C-E764-46C2-9674-898F4C580810}"/>
    <dgm:cxn modelId="{8C03EFB6-E79C-4358-B21A-D337E082D71B}" srcId="{30320EB9-A15B-4ABD-A476-CEC3CA03BB40}" destId="{39A4E179-3D6F-45AB-B804-7EB62286BB32}" srcOrd="3" destOrd="0" parTransId="{8CD1C5CF-8DE1-46A8-8865-5C40C64D5C2C}" sibTransId="{78866B13-2993-4959-ACBD-38C7782A2207}"/>
    <dgm:cxn modelId="{0F38FFBD-3474-4F0E-9E83-5CE8A5F5F30E}" type="presOf" srcId="{39A4E179-3D6F-45AB-B804-7EB62286BB32}" destId="{B5A2C988-D3A7-475D-B219-BB915B3D443E}" srcOrd="0" destOrd="0" presId="urn:microsoft.com/office/officeart/2005/8/layout/vList2"/>
    <dgm:cxn modelId="{B5D86DC6-53A0-4548-A6D3-E2CFF0532857}" type="presOf" srcId="{63DA5B20-9393-4814-BC8D-542AB9B1C90E}" destId="{DB4F93B3-4B38-4C19-931E-9913919FDC75}" srcOrd="0" destOrd="0" presId="urn:microsoft.com/office/officeart/2005/8/layout/vList2"/>
    <dgm:cxn modelId="{DF567DCD-FEA8-4D51-B70D-C4C2C0C1012F}" srcId="{30320EB9-A15B-4ABD-A476-CEC3CA03BB40}" destId="{91D5062A-74AB-4759-AD8B-8761ED6DB2CA}" srcOrd="0" destOrd="0" parTransId="{5F9430F8-E7AB-48EE-B3BC-5414CFF5AC71}" sibTransId="{9B74E258-CACF-48F9-84A4-469704D6E2E2}"/>
    <dgm:cxn modelId="{CC7853EC-F880-43D5-9120-2DE67C81F4CC}" srcId="{30320EB9-A15B-4ABD-A476-CEC3CA03BB40}" destId="{63DA5B20-9393-4814-BC8D-542AB9B1C90E}" srcOrd="8" destOrd="0" parTransId="{3A54BE24-F786-469C-B06F-CED6AB974332}" sibTransId="{3D644069-F10E-4F33-B260-6EE58745FC2A}"/>
    <dgm:cxn modelId="{BDEA9DFE-F100-45A5-81A2-3E7F164F97ED}" srcId="{30320EB9-A15B-4ABD-A476-CEC3CA03BB40}" destId="{757A72B8-270E-4ABB-9A2C-4FCD9266CB55}" srcOrd="2" destOrd="0" parTransId="{2CE543E3-8648-47BD-809B-624B9AD1D717}" sibTransId="{E9DBFE19-1776-4429-AA9A-853AEF41F4E6}"/>
    <dgm:cxn modelId="{DC1F694D-3C5F-49DA-972F-A448CF17255B}" type="presParOf" srcId="{DFB44D35-44E3-4142-95F4-F23B968796A7}" destId="{D6123DF6-D9F2-4D07-BAF4-C017AE15E04B}" srcOrd="0" destOrd="0" presId="urn:microsoft.com/office/officeart/2005/8/layout/vList2"/>
    <dgm:cxn modelId="{3E2D389A-DB50-42AF-9B6D-9E5AB838CFFF}" type="presParOf" srcId="{DFB44D35-44E3-4142-95F4-F23B968796A7}" destId="{AF48A702-C8A4-4CB7-92DA-D6FC97BAAA3C}" srcOrd="1" destOrd="0" presId="urn:microsoft.com/office/officeart/2005/8/layout/vList2"/>
    <dgm:cxn modelId="{0F567F77-A04A-43B3-BCCE-9803580A78FA}" type="presParOf" srcId="{DFB44D35-44E3-4142-95F4-F23B968796A7}" destId="{9F7F8AE4-4D39-4697-9330-593FA7D50339}" srcOrd="2" destOrd="0" presId="urn:microsoft.com/office/officeart/2005/8/layout/vList2"/>
    <dgm:cxn modelId="{0F54DB13-29BA-46C9-9091-1A78D5977BCA}" type="presParOf" srcId="{DFB44D35-44E3-4142-95F4-F23B968796A7}" destId="{E0D4BA5B-7578-4275-93EC-B3A52112DDD1}" srcOrd="3" destOrd="0" presId="urn:microsoft.com/office/officeart/2005/8/layout/vList2"/>
    <dgm:cxn modelId="{C91FFD34-A171-4521-8701-6F1603C82A42}" type="presParOf" srcId="{DFB44D35-44E3-4142-95F4-F23B968796A7}" destId="{7E4BBFF8-1632-4E41-A672-BC58CA96AE10}" srcOrd="4" destOrd="0" presId="urn:microsoft.com/office/officeart/2005/8/layout/vList2"/>
    <dgm:cxn modelId="{FCD757BA-D550-45D8-AA2B-3A7B0D6DE2B6}" type="presParOf" srcId="{DFB44D35-44E3-4142-95F4-F23B968796A7}" destId="{B0428BED-1EAF-4C1D-A8F9-C6B52554998E}" srcOrd="5" destOrd="0" presId="urn:microsoft.com/office/officeart/2005/8/layout/vList2"/>
    <dgm:cxn modelId="{A8C7885A-69B5-49F4-A811-80663B448F6A}" type="presParOf" srcId="{DFB44D35-44E3-4142-95F4-F23B968796A7}" destId="{B5A2C988-D3A7-475D-B219-BB915B3D443E}" srcOrd="6" destOrd="0" presId="urn:microsoft.com/office/officeart/2005/8/layout/vList2"/>
    <dgm:cxn modelId="{D41BFDDA-C22C-4A9A-8C65-D55605F01C88}" type="presParOf" srcId="{DFB44D35-44E3-4142-95F4-F23B968796A7}" destId="{B1B4E0B5-339A-49DB-B50A-C2E1E87D2164}" srcOrd="7" destOrd="0" presId="urn:microsoft.com/office/officeart/2005/8/layout/vList2"/>
    <dgm:cxn modelId="{D45C72B4-C8BE-4C87-9464-C7CB8A7C05ED}" type="presParOf" srcId="{DFB44D35-44E3-4142-95F4-F23B968796A7}" destId="{76DF7F0B-A565-46D9-AAFF-6C5C2D200319}" srcOrd="8" destOrd="0" presId="urn:microsoft.com/office/officeart/2005/8/layout/vList2"/>
    <dgm:cxn modelId="{86B74001-9CF2-41B7-B25D-6369789944EA}" type="presParOf" srcId="{DFB44D35-44E3-4142-95F4-F23B968796A7}" destId="{102C8BB2-8AA8-4AF4-9B0A-3231123B72AA}" srcOrd="9" destOrd="0" presId="urn:microsoft.com/office/officeart/2005/8/layout/vList2"/>
    <dgm:cxn modelId="{AAF3F7ED-AADD-4721-AFC7-44842595B210}" type="presParOf" srcId="{DFB44D35-44E3-4142-95F4-F23B968796A7}" destId="{F61440D4-0B42-4042-BF2C-57A42356276A}" srcOrd="10" destOrd="0" presId="urn:microsoft.com/office/officeart/2005/8/layout/vList2"/>
    <dgm:cxn modelId="{0D041F5B-95F7-4D26-8081-95A6F6E0031C}" type="presParOf" srcId="{DFB44D35-44E3-4142-95F4-F23B968796A7}" destId="{4F073C2C-FAD3-4F4C-B644-26BE3BCEB9DD}" srcOrd="11" destOrd="0" presId="urn:microsoft.com/office/officeart/2005/8/layout/vList2"/>
    <dgm:cxn modelId="{D7C492D3-6EFB-4967-9CFB-2D424500A183}" type="presParOf" srcId="{DFB44D35-44E3-4142-95F4-F23B968796A7}" destId="{1DED2714-1AFA-459B-A8E4-523AE112D2C6}" srcOrd="12" destOrd="0" presId="urn:microsoft.com/office/officeart/2005/8/layout/vList2"/>
    <dgm:cxn modelId="{8AB170E1-BDD6-4112-908A-35A1D9516374}" type="presParOf" srcId="{DFB44D35-44E3-4142-95F4-F23B968796A7}" destId="{891415C7-0EC8-48BD-A1C3-4600C0C3CFC3}" srcOrd="13" destOrd="0" presId="urn:microsoft.com/office/officeart/2005/8/layout/vList2"/>
    <dgm:cxn modelId="{A382D7E1-D357-4483-911B-95996EF4E26B}" type="presParOf" srcId="{DFB44D35-44E3-4142-95F4-F23B968796A7}" destId="{297F5346-50BC-4A7D-BF59-EFDEB14DDEB4}" srcOrd="14" destOrd="0" presId="urn:microsoft.com/office/officeart/2005/8/layout/vList2"/>
    <dgm:cxn modelId="{38266F21-D912-4255-A077-A7FEA98F03F7}" type="presParOf" srcId="{DFB44D35-44E3-4142-95F4-F23B968796A7}" destId="{A555B3F6-5A60-43D9-88DE-E9AE0BA65545}" srcOrd="15" destOrd="0" presId="urn:microsoft.com/office/officeart/2005/8/layout/vList2"/>
    <dgm:cxn modelId="{E73389DD-D285-485A-9D6E-D76D53FDC4F2}" type="presParOf" srcId="{DFB44D35-44E3-4142-95F4-F23B968796A7}" destId="{DB4F93B3-4B38-4C19-931E-9913919FDC75}" srcOrd="1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16AC8C-02B1-4C75-875F-DE6862EE0EA5}">
      <dsp:nvSpPr>
        <dsp:cNvPr id="0" name=""/>
        <dsp:cNvSpPr/>
      </dsp:nvSpPr>
      <dsp:spPr>
        <a:xfrm>
          <a:off x="0" y="2720"/>
          <a:ext cx="6269038" cy="0"/>
        </a:xfrm>
        <a:prstGeom prst="line">
          <a:avLst/>
        </a:prstGeom>
        <a:gradFill rotWithShape="0">
          <a:gsLst>
            <a:gs pos="0">
              <a:schemeClr val="accent6">
                <a:shade val="80000"/>
                <a:hueOff val="0"/>
                <a:satOff val="0"/>
                <a:lumOff val="0"/>
                <a:alphaOff val="0"/>
                <a:satMod val="103000"/>
                <a:lumMod val="102000"/>
                <a:tint val="94000"/>
              </a:schemeClr>
            </a:gs>
            <a:gs pos="50000">
              <a:schemeClr val="accent6">
                <a:shade val="80000"/>
                <a:hueOff val="0"/>
                <a:satOff val="0"/>
                <a:lumOff val="0"/>
                <a:alphaOff val="0"/>
                <a:satMod val="110000"/>
                <a:lumMod val="100000"/>
                <a:shade val="100000"/>
              </a:schemeClr>
            </a:gs>
            <a:gs pos="100000">
              <a:schemeClr val="accent6">
                <a:shade val="80000"/>
                <a:hueOff val="0"/>
                <a:satOff val="0"/>
                <a:lumOff val="0"/>
                <a:alphaOff val="0"/>
                <a:lumMod val="99000"/>
                <a:satMod val="120000"/>
                <a:shade val="78000"/>
              </a:schemeClr>
            </a:gs>
          </a:gsLst>
          <a:lin ang="5400000" scaled="0"/>
        </a:gradFill>
        <a:ln w="6350" cap="flat" cmpd="sng" algn="ctr">
          <a:solidFill>
            <a:schemeClr val="accent6">
              <a:shade val="80000"/>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2A27AB46-DA9C-4C46-988F-007DA4DBC7F2}">
      <dsp:nvSpPr>
        <dsp:cNvPr id="0" name=""/>
        <dsp:cNvSpPr/>
      </dsp:nvSpPr>
      <dsp:spPr>
        <a:xfrm>
          <a:off x="0" y="2720"/>
          <a:ext cx="6269038" cy="9277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kern="1200" dirty="0"/>
            <a:t>End organ disease:  why people may need a transplant</a:t>
          </a:r>
        </a:p>
      </dsp:txBody>
      <dsp:txXfrm>
        <a:off x="0" y="2720"/>
        <a:ext cx="6269038" cy="927780"/>
      </dsp:txXfrm>
    </dsp:sp>
    <dsp:sp modelId="{7C7500A8-C523-4AE5-AC40-1EFD3F0F38FE}">
      <dsp:nvSpPr>
        <dsp:cNvPr id="0" name=""/>
        <dsp:cNvSpPr/>
      </dsp:nvSpPr>
      <dsp:spPr>
        <a:xfrm>
          <a:off x="0" y="930501"/>
          <a:ext cx="6269038" cy="0"/>
        </a:xfrm>
        <a:prstGeom prst="line">
          <a:avLst/>
        </a:prstGeom>
        <a:gradFill rotWithShape="0">
          <a:gsLst>
            <a:gs pos="0">
              <a:schemeClr val="accent6">
                <a:shade val="80000"/>
                <a:hueOff val="64256"/>
                <a:satOff val="-2582"/>
                <a:lumOff val="5526"/>
                <a:alphaOff val="0"/>
                <a:satMod val="103000"/>
                <a:lumMod val="102000"/>
                <a:tint val="94000"/>
              </a:schemeClr>
            </a:gs>
            <a:gs pos="50000">
              <a:schemeClr val="accent6">
                <a:shade val="80000"/>
                <a:hueOff val="64256"/>
                <a:satOff val="-2582"/>
                <a:lumOff val="5526"/>
                <a:alphaOff val="0"/>
                <a:satMod val="110000"/>
                <a:lumMod val="100000"/>
                <a:shade val="100000"/>
              </a:schemeClr>
            </a:gs>
            <a:gs pos="100000">
              <a:schemeClr val="accent6">
                <a:shade val="80000"/>
                <a:hueOff val="64256"/>
                <a:satOff val="-2582"/>
                <a:lumOff val="5526"/>
                <a:alphaOff val="0"/>
                <a:lumMod val="99000"/>
                <a:satMod val="120000"/>
                <a:shade val="78000"/>
              </a:schemeClr>
            </a:gs>
          </a:gsLst>
          <a:lin ang="5400000" scaled="0"/>
        </a:gradFill>
        <a:ln w="6350" cap="flat" cmpd="sng" algn="ctr">
          <a:solidFill>
            <a:schemeClr val="accent6">
              <a:shade val="80000"/>
              <a:hueOff val="64256"/>
              <a:satOff val="-2582"/>
              <a:lumOff val="5526"/>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87646AA2-C9B9-4905-B4ED-4F449C1CC622}">
      <dsp:nvSpPr>
        <dsp:cNvPr id="0" name=""/>
        <dsp:cNvSpPr/>
      </dsp:nvSpPr>
      <dsp:spPr>
        <a:xfrm>
          <a:off x="0" y="930501"/>
          <a:ext cx="6269038" cy="9277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kern="1200" dirty="0"/>
            <a:t>What are the illnesses</a:t>
          </a:r>
        </a:p>
      </dsp:txBody>
      <dsp:txXfrm>
        <a:off x="0" y="930501"/>
        <a:ext cx="6269038" cy="927780"/>
      </dsp:txXfrm>
    </dsp:sp>
    <dsp:sp modelId="{63FCBE9E-986E-4EC4-A16F-FA12E47FDF82}">
      <dsp:nvSpPr>
        <dsp:cNvPr id="0" name=""/>
        <dsp:cNvSpPr/>
      </dsp:nvSpPr>
      <dsp:spPr>
        <a:xfrm>
          <a:off x="0" y="1858281"/>
          <a:ext cx="6269038" cy="0"/>
        </a:xfrm>
        <a:prstGeom prst="line">
          <a:avLst/>
        </a:prstGeom>
        <a:gradFill rotWithShape="0">
          <a:gsLst>
            <a:gs pos="0">
              <a:schemeClr val="accent6">
                <a:shade val="80000"/>
                <a:hueOff val="128512"/>
                <a:satOff val="-5164"/>
                <a:lumOff val="11051"/>
                <a:alphaOff val="0"/>
                <a:satMod val="103000"/>
                <a:lumMod val="102000"/>
                <a:tint val="94000"/>
              </a:schemeClr>
            </a:gs>
            <a:gs pos="50000">
              <a:schemeClr val="accent6">
                <a:shade val="80000"/>
                <a:hueOff val="128512"/>
                <a:satOff val="-5164"/>
                <a:lumOff val="11051"/>
                <a:alphaOff val="0"/>
                <a:satMod val="110000"/>
                <a:lumMod val="100000"/>
                <a:shade val="100000"/>
              </a:schemeClr>
            </a:gs>
            <a:gs pos="100000">
              <a:schemeClr val="accent6">
                <a:shade val="80000"/>
                <a:hueOff val="128512"/>
                <a:satOff val="-5164"/>
                <a:lumOff val="11051"/>
                <a:alphaOff val="0"/>
                <a:lumMod val="99000"/>
                <a:satMod val="120000"/>
                <a:shade val="78000"/>
              </a:schemeClr>
            </a:gs>
          </a:gsLst>
          <a:lin ang="5400000" scaled="0"/>
        </a:gradFill>
        <a:ln w="6350" cap="flat" cmpd="sng" algn="ctr">
          <a:solidFill>
            <a:schemeClr val="accent6">
              <a:shade val="80000"/>
              <a:hueOff val="128512"/>
              <a:satOff val="-5164"/>
              <a:lumOff val="11051"/>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C0A1D2F0-8946-4AEA-9FFC-DBE4DB2946BA}">
      <dsp:nvSpPr>
        <dsp:cNvPr id="0" name=""/>
        <dsp:cNvSpPr/>
      </dsp:nvSpPr>
      <dsp:spPr>
        <a:xfrm>
          <a:off x="0" y="1858281"/>
          <a:ext cx="6269038" cy="9277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kern="1200" dirty="0"/>
            <a:t>How common are they</a:t>
          </a:r>
        </a:p>
      </dsp:txBody>
      <dsp:txXfrm>
        <a:off x="0" y="1858281"/>
        <a:ext cx="6269038" cy="927780"/>
      </dsp:txXfrm>
    </dsp:sp>
    <dsp:sp modelId="{84DC164F-E487-48C0-A5FF-D99745A9FDF5}">
      <dsp:nvSpPr>
        <dsp:cNvPr id="0" name=""/>
        <dsp:cNvSpPr/>
      </dsp:nvSpPr>
      <dsp:spPr>
        <a:xfrm>
          <a:off x="0" y="2786062"/>
          <a:ext cx="6269038" cy="0"/>
        </a:xfrm>
        <a:prstGeom prst="line">
          <a:avLst/>
        </a:prstGeom>
        <a:gradFill rotWithShape="0">
          <a:gsLst>
            <a:gs pos="0">
              <a:schemeClr val="accent6">
                <a:shade val="80000"/>
                <a:hueOff val="192768"/>
                <a:satOff val="-7745"/>
                <a:lumOff val="16577"/>
                <a:alphaOff val="0"/>
                <a:satMod val="103000"/>
                <a:lumMod val="102000"/>
                <a:tint val="94000"/>
              </a:schemeClr>
            </a:gs>
            <a:gs pos="50000">
              <a:schemeClr val="accent6">
                <a:shade val="80000"/>
                <a:hueOff val="192768"/>
                <a:satOff val="-7745"/>
                <a:lumOff val="16577"/>
                <a:alphaOff val="0"/>
                <a:satMod val="110000"/>
                <a:lumMod val="100000"/>
                <a:shade val="100000"/>
              </a:schemeClr>
            </a:gs>
            <a:gs pos="100000">
              <a:schemeClr val="accent6">
                <a:shade val="80000"/>
                <a:hueOff val="192768"/>
                <a:satOff val="-7745"/>
                <a:lumOff val="16577"/>
                <a:alphaOff val="0"/>
                <a:lumMod val="99000"/>
                <a:satMod val="120000"/>
                <a:shade val="78000"/>
              </a:schemeClr>
            </a:gs>
          </a:gsLst>
          <a:lin ang="5400000" scaled="0"/>
        </a:gradFill>
        <a:ln w="6350" cap="flat" cmpd="sng" algn="ctr">
          <a:solidFill>
            <a:schemeClr val="accent6">
              <a:shade val="80000"/>
              <a:hueOff val="192768"/>
              <a:satOff val="-7745"/>
              <a:lumOff val="16577"/>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27113AFE-0AB7-4C9C-87DD-13FD7C48F0F6}">
      <dsp:nvSpPr>
        <dsp:cNvPr id="0" name=""/>
        <dsp:cNvSpPr/>
      </dsp:nvSpPr>
      <dsp:spPr>
        <a:xfrm>
          <a:off x="0" y="2786062"/>
          <a:ext cx="6269038" cy="9277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kern="1200" dirty="0"/>
            <a:t>What are the causes/risk factors</a:t>
          </a:r>
        </a:p>
      </dsp:txBody>
      <dsp:txXfrm>
        <a:off x="0" y="2786062"/>
        <a:ext cx="6269038" cy="927780"/>
      </dsp:txXfrm>
    </dsp:sp>
    <dsp:sp modelId="{14D3A6F3-1109-4039-B4A1-E99FC78AF599}">
      <dsp:nvSpPr>
        <dsp:cNvPr id="0" name=""/>
        <dsp:cNvSpPr/>
      </dsp:nvSpPr>
      <dsp:spPr>
        <a:xfrm>
          <a:off x="0" y="3713843"/>
          <a:ext cx="6269038" cy="0"/>
        </a:xfrm>
        <a:prstGeom prst="line">
          <a:avLst/>
        </a:prstGeom>
        <a:gradFill rotWithShape="0">
          <a:gsLst>
            <a:gs pos="0">
              <a:schemeClr val="accent6">
                <a:shade val="80000"/>
                <a:hueOff val="257024"/>
                <a:satOff val="-10327"/>
                <a:lumOff val="22102"/>
                <a:alphaOff val="0"/>
                <a:satMod val="103000"/>
                <a:lumMod val="102000"/>
                <a:tint val="94000"/>
              </a:schemeClr>
            </a:gs>
            <a:gs pos="50000">
              <a:schemeClr val="accent6">
                <a:shade val="80000"/>
                <a:hueOff val="257024"/>
                <a:satOff val="-10327"/>
                <a:lumOff val="22102"/>
                <a:alphaOff val="0"/>
                <a:satMod val="110000"/>
                <a:lumMod val="100000"/>
                <a:shade val="100000"/>
              </a:schemeClr>
            </a:gs>
            <a:gs pos="100000">
              <a:schemeClr val="accent6">
                <a:shade val="80000"/>
                <a:hueOff val="257024"/>
                <a:satOff val="-10327"/>
                <a:lumOff val="22102"/>
                <a:alphaOff val="0"/>
                <a:lumMod val="99000"/>
                <a:satMod val="120000"/>
                <a:shade val="78000"/>
              </a:schemeClr>
            </a:gs>
          </a:gsLst>
          <a:lin ang="5400000" scaled="0"/>
        </a:gradFill>
        <a:ln w="6350" cap="flat" cmpd="sng" algn="ctr">
          <a:solidFill>
            <a:schemeClr val="accent6">
              <a:shade val="80000"/>
              <a:hueOff val="257024"/>
              <a:satOff val="-10327"/>
              <a:lumOff val="22102"/>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A3BA163A-72B9-4ABB-B8BA-4F44F65D3320}">
      <dsp:nvSpPr>
        <dsp:cNvPr id="0" name=""/>
        <dsp:cNvSpPr/>
      </dsp:nvSpPr>
      <dsp:spPr>
        <a:xfrm>
          <a:off x="0" y="3713843"/>
          <a:ext cx="6269038" cy="9277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kern="1200" dirty="0"/>
            <a:t>*What can be done to reduce risks- points for education</a:t>
          </a:r>
        </a:p>
      </dsp:txBody>
      <dsp:txXfrm>
        <a:off x="0" y="3713843"/>
        <a:ext cx="6269038" cy="927780"/>
      </dsp:txXfrm>
    </dsp:sp>
    <dsp:sp modelId="{F0ED3355-AF61-4446-9AB7-39BA4FF33490}">
      <dsp:nvSpPr>
        <dsp:cNvPr id="0" name=""/>
        <dsp:cNvSpPr/>
      </dsp:nvSpPr>
      <dsp:spPr>
        <a:xfrm>
          <a:off x="0" y="4641623"/>
          <a:ext cx="6269038" cy="0"/>
        </a:xfrm>
        <a:prstGeom prst="line">
          <a:avLst/>
        </a:prstGeom>
        <a:gradFill rotWithShape="0">
          <a:gsLst>
            <a:gs pos="0">
              <a:schemeClr val="accent6">
                <a:shade val="80000"/>
                <a:hueOff val="321280"/>
                <a:satOff val="-12909"/>
                <a:lumOff val="27628"/>
                <a:alphaOff val="0"/>
                <a:satMod val="103000"/>
                <a:lumMod val="102000"/>
                <a:tint val="94000"/>
              </a:schemeClr>
            </a:gs>
            <a:gs pos="50000">
              <a:schemeClr val="accent6">
                <a:shade val="80000"/>
                <a:hueOff val="321280"/>
                <a:satOff val="-12909"/>
                <a:lumOff val="27628"/>
                <a:alphaOff val="0"/>
                <a:satMod val="110000"/>
                <a:lumMod val="100000"/>
                <a:shade val="100000"/>
              </a:schemeClr>
            </a:gs>
            <a:gs pos="100000">
              <a:schemeClr val="accent6">
                <a:shade val="80000"/>
                <a:hueOff val="321280"/>
                <a:satOff val="-12909"/>
                <a:lumOff val="27628"/>
                <a:alphaOff val="0"/>
                <a:lumMod val="99000"/>
                <a:satMod val="120000"/>
                <a:shade val="78000"/>
              </a:schemeClr>
            </a:gs>
          </a:gsLst>
          <a:lin ang="5400000" scaled="0"/>
        </a:gradFill>
        <a:ln w="6350" cap="flat" cmpd="sng" algn="ctr">
          <a:solidFill>
            <a:schemeClr val="accent6">
              <a:shade val="80000"/>
              <a:hueOff val="321280"/>
              <a:satOff val="-12909"/>
              <a:lumOff val="27628"/>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03699973-A43E-48C6-B09D-7929EA696F69}">
      <dsp:nvSpPr>
        <dsp:cNvPr id="0" name=""/>
        <dsp:cNvSpPr/>
      </dsp:nvSpPr>
      <dsp:spPr>
        <a:xfrm>
          <a:off x="0" y="4641623"/>
          <a:ext cx="6269038" cy="9277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kern="1200"/>
            <a:t>Preventive health care/Screening exams</a:t>
          </a:r>
        </a:p>
      </dsp:txBody>
      <dsp:txXfrm>
        <a:off x="0" y="4641623"/>
        <a:ext cx="6269038" cy="92778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123DF6-D9F2-4D07-BAF4-C017AE15E04B}">
      <dsp:nvSpPr>
        <dsp:cNvPr id="0" name=""/>
        <dsp:cNvSpPr/>
      </dsp:nvSpPr>
      <dsp:spPr>
        <a:xfrm>
          <a:off x="0" y="17481"/>
          <a:ext cx="6291511" cy="560064"/>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u="none" kern="1200" dirty="0">
              <a:solidFill>
                <a:srgbClr val="FFFF00"/>
              </a:solidFill>
            </a:rPr>
            <a:t>Screening tests:</a:t>
          </a:r>
        </a:p>
      </dsp:txBody>
      <dsp:txXfrm>
        <a:off x="27340" y="44821"/>
        <a:ext cx="6236831" cy="505384"/>
      </dsp:txXfrm>
    </dsp:sp>
    <dsp:sp modelId="{9F7F8AE4-4D39-4697-9330-593FA7D50339}">
      <dsp:nvSpPr>
        <dsp:cNvPr id="0" name=""/>
        <dsp:cNvSpPr/>
      </dsp:nvSpPr>
      <dsp:spPr>
        <a:xfrm>
          <a:off x="0" y="643786"/>
          <a:ext cx="6291511" cy="560064"/>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t>Go to the doctor for regular check-ups</a:t>
          </a:r>
        </a:p>
      </dsp:txBody>
      <dsp:txXfrm>
        <a:off x="27340" y="671126"/>
        <a:ext cx="6236831" cy="505384"/>
      </dsp:txXfrm>
    </dsp:sp>
    <dsp:sp modelId="{7E4BBFF8-1632-4E41-A672-BC58CA96AE10}">
      <dsp:nvSpPr>
        <dsp:cNvPr id="0" name=""/>
        <dsp:cNvSpPr/>
      </dsp:nvSpPr>
      <dsp:spPr>
        <a:xfrm>
          <a:off x="0" y="1270090"/>
          <a:ext cx="6291511" cy="560064"/>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t>Keep a healthy weight- Diet, Exercise</a:t>
          </a:r>
        </a:p>
      </dsp:txBody>
      <dsp:txXfrm>
        <a:off x="27340" y="1297430"/>
        <a:ext cx="6236831" cy="505384"/>
      </dsp:txXfrm>
    </dsp:sp>
    <dsp:sp modelId="{B5A2C988-D3A7-475D-B219-BB915B3D443E}">
      <dsp:nvSpPr>
        <dsp:cNvPr id="0" name=""/>
        <dsp:cNvSpPr/>
      </dsp:nvSpPr>
      <dsp:spPr>
        <a:xfrm>
          <a:off x="0" y="1896394"/>
          <a:ext cx="6291511" cy="560064"/>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t>Measure Blood pressure &amp; oxygen levels</a:t>
          </a:r>
        </a:p>
      </dsp:txBody>
      <dsp:txXfrm>
        <a:off x="27340" y="1923734"/>
        <a:ext cx="6236831" cy="505384"/>
      </dsp:txXfrm>
    </dsp:sp>
    <dsp:sp modelId="{76DF7F0B-A565-46D9-AAFF-6C5C2D200319}">
      <dsp:nvSpPr>
        <dsp:cNvPr id="0" name=""/>
        <dsp:cNvSpPr/>
      </dsp:nvSpPr>
      <dsp:spPr>
        <a:xfrm>
          <a:off x="0" y="2522699"/>
          <a:ext cx="6291511" cy="560064"/>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t>Have you sugar (glucose) checked</a:t>
          </a:r>
        </a:p>
      </dsp:txBody>
      <dsp:txXfrm>
        <a:off x="27340" y="2550039"/>
        <a:ext cx="6236831" cy="505384"/>
      </dsp:txXfrm>
    </dsp:sp>
    <dsp:sp modelId="{F61440D4-0B42-4042-BF2C-57A42356276A}">
      <dsp:nvSpPr>
        <dsp:cNvPr id="0" name=""/>
        <dsp:cNvSpPr/>
      </dsp:nvSpPr>
      <dsp:spPr>
        <a:xfrm>
          <a:off x="0" y="3149003"/>
          <a:ext cx="6291511" cy="560064"/>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t>Have your cholesterol checked</a:t>
          </a:r>
        </a:p>
      </dsp:txBody>
      <dsp:txXfrm>
        <a:off x="27340" y="3176343"/>
        <a:ext cx="6236831" cy="505384"/>
      </dsp:txXfrm>
    </dsp:sp>
    <dsp:sp modelId="{1DED2714-1AFA-459B-A8E4-523AE112D2C6}">
      <dsp:nvSpPr>
        <dsp:cNvPr id="0" name=""/>
        <dsp:cNvSpPr/>
      </dsp:nvSpPr>
      <dsp:spPr>
        <a:xfrm>
          <a:off x="0" y="3775308"/>
          <a:ext cx="6291511" cy="560064"/>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t>Check how kidneys are working with urine test</a:t>
          </a:r>
        </a:p>
      </dsp:txBody>
      <dsp:txXfrm>
        <a:off x="27340" y="3802648"/>
        <a:ext cx="6236831" cy="505384"/>
      </dsp:txXfrm>
    </dsp:sp>
    <dsp:sp modelId="{297F5346-50BC-4A7D-BF59-EFDEB14DDEB4}">
      <dsp:nvSpPr>
        <dsp:cNvPr id="0" name=""/>
        <dsp:cNvSpPr/>
      </dsp:nvSpPr>
      <dsp:spPr>
        <a:xfrm>
          <a:off x="0" y="4401612"/>
          <a:ext cx="6291511" cy="560064"/>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t>Don’t drink alcohol</a:t>
          </a:r>
        </a:p>
      </dsp:txBody>
      <dsp:txXfrm>
        <a:off x="27340" y="4428952"/>
        <a:ext cx="6236831" cy="505384"/>
      </dsp:txXfrm>
    </dsp:sp>
    <dsp:sp modelId="{DB4F93B3-4B38-4C19-931E-9913919FDC75}">
      <dsp:nvSpPr>
        <dsp:cNvPr id="0" name=""/>
        <dsp:cNvSpPr/>
      </dsp:nvSpPr>
      <dsp:spPr>
        <a:xfrm>
          <a:off x="0" y="5027916"/>
          <a:ext cx="6291511" cy="560064"/>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t>Say no to drugs!</a:t>
          </a:r>
        </a:p>
      </dsp:txBody>
      <dsp:txXfrm>
        <a:off x="27340" y="5055256"/>
        <a:ext cx="6236831" cy="505384"/>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31675AB-9818-4CB0-B061-CE7249D68792}" type="datetimeFigureOut">
              <a:rPr lang="en-US" smtClean="0"/>
              <a:t>6/2/20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E52EDB0-B66E-4708-9DB5-BBDAF9D13281}" type="slidenum">
              <a:rPr lang="en-US" smtClean="0"/>
              <a:t>‹#›</a:t>
            </a:fld>
            <a:endParaRPr lang="en-US"/>
          </a:p>
        </p:txBody>
      </p:sp>
    </p:spTree>
    <p:extLst>
      <p:ext uri="{BB962C8B-B14F-4D97-AF65-F5344CB8AC3E}">
        <p14:creationId xmlns:p14="http://schemas.microsoft.com/office/powerpoint/2010/main" val="15638124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would like to teach you about the illnesses that may cause organ failure and lead to a person needing a transplant- liver, kidney, heart &amp; lung.  We will focus on what can be done to prevent disease and help you to stay healthy.</a:t>
            </a:r>
          </a:p>
        </p:txBody>
      </p:sp>
      <p:sp>
        <p:nvSpPr>
          <p:cNvPr id="4" name="Slide Number Placeholder 3"/>
          <p:cNvSpPr>
            <a:spLocks noGrp="1"/>
          </p:cNvSpPr>
          <p:nvPr>
            <p:ph type="sldNum" sz="quarter" idx="10"/>
          </p:nvPr>
        </p:nvSpPr>
        <p:spPr/>
        <p:txBody>
          <a:bodyPr/>
          <a:lstStyle/>
          <a:p>
            <a:fld id="{3E52EDB0-B66E-4708-9DB5-BBDAF9D13281}" type="slidenum">
              <a:rPr lang="en-US" smtClean="0"/>
              <a:t>1</a:t>
            </a:fld>
            <a:endParaRPr lang="en-US"/>
          </a:p>
        </p:txBody>
      </p:sp>
    </p:spTree>
    <p:extLst>
      <p:ext uri="{BB962C8B-B14F-4D97-AF65-F5344CB8AC3E}">
        <p14:creationId xmlns:p14="http://schemas.microsoft.com/office/powerpoint/2010/main" val="3193397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lungs are located in chest cavity.  They allow for gas exchange- </a:t>
            </a:r>
            <a:r>
              <a:rPr lang="en-US" dirty="0" err="1"/>
              <a:t>ie</a:t>
            </a:r>
            <a:r>
              <a:rPr lang="en-US" dirty="0"/>
              <a:t> oxygen from incoming air enters the blood and carbon dioxide a waste gas leaves the blood. A reduction in lung function means a reduction in the lungs ability to exchange gas.  There are 3 categories of lung disease- airway disease, lung tissue disease, and pulmonary circulation disease. Asthma refers to airway inflammation and spasm.  Emphysema is a destruction of the alveoli or small air sacs of the lung resulting in impaired gas exchange. People may use oxygen tanks to overcome some lung disease however as it gets worse there oxygen levels get worse and they feel like they can’t catch their breath (low oxygen levels) and they get infections like pneumonia and transplantation may be needed for survival. </a:t>
            </a:r>
          </a:p>
        </p:txBody>
      </p:sp>
      <p:sp>
        <p:nvSpPr>
          <p:cNvPr id="4" name="Slide Number Placeholder 3"/>
          <p:cNvSpPr>
            <a:spLocks noGrp="1"/>
          </p:cNvSpPr>
          <p:nvPr>
            <p:ph type="sldNum" sz="quarter" idx="10"/>
          </p:nvPr>
        </p:nvSpPr>
        <p:spPr/>
        <p:txBody>
          <a:bodyPr/>
          <a:lstStyle/>
          <a:p>
            <a:fld id="{3E52EDB0-B66E-4708-9DB5-BBDAF9D13281}" type="slidenum">
              <a:rPr lang="en-US" smtClean="0"/>
              <a:t>10</a:t>
            </a:fld>
            <a:endParaRPr lang="en-US"/>
          </a:p>
        </p:txBody>
      </p:sp>
    </p:spTree>
    <p:extLst>
      <p:ext uri="{BB962C8B-B14F-4D97-AF65-F5344CB8AC3E}">
        <p14:creationId xmlns:p14="http://schemas.microsoft.com/office/powerpoint/2010/main" val="10034660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US 9.3mil and 3.5mil people have been </a:t>
            </a:r>
            <a:r>
              <a:rPr lang="en-US" dirty="0" err="1"/>
              <a:t>dx’d</a:t>
            </a:r>
            <a:r>
              <a:rPr lang="en-US" dirty="0"/>
              <a:t> w/ chronic bronchitis and emphysema respectively which are obstructive lung diseases and account for approx. ½ of all lung transplants. Obstructive- CB and EM and Restrictive lung disease- those affecting stiffness of lung tissue such as pulmonary fibrosis account for the majority of lung transplants.  A lesser number of lung transplants are performed for CF, vascular disease.</a:t>
            </a:r>
          </a:p>
        </p:txBody>
      </p:sp>
      <p:sp>
        <p:nvSpPr>
          <p:cNvPr id="4" name="Slide Number Placeholder 3"/>
          <p:cNvSpPr>
            <a:spLocks noGrp="1"/>
          </p:cNvSpPr>
          <p:nvPr>
            <p:ph type="sldNum" sz="quarter" idx="10"/>
          </p:nvPr>
        </p:nvSpPr>
        <p:spPr/>
        <p:txBody>
          <a:bodyPr/>
          <a:lstStyle/>
          <a:p>
            <a:fld id="{3E52EDB0-B66E-4708-9DB5-BBDAF9D13281}" type="slidenum">
              <a:rPr lang="en-US" smtClean="0"/>
              <a:t>11</a:t>
            </a:fld>
            <a:endParaRPr lang="en-US"/>
          </a:p>
        </p:txBody>
      </p:sp>
    </p:spTree>
    <p:extLst>
      <p:ext uri="{BB962C8B-B14F-4D97-AF65-F5344CB8AC3E}">
        <p14:creationId xmlns:p14="http://schemas.microsoft.com/office/powerpoint/2010/main" val="19106482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Tobacco use- resulting in lung disease, heart disease and malignancy (cancer) is a major killer and a significant risk to our youth- </a:t>
            </a:r>
          </a:p>
        </p:txBody>
      </p:sp>
      <p:sp>
        <p:nvSpPr>
          <p:cNvPr id="4" name="Slide Number Placeholder 3"/>
          <p:cNvSpPr>
            <a:spLocks noGrp="1"/>
          </p:cNvSpPr>
          <p:nvPr>
            <p:ph type="sldNum" sz="quarter" idx="10"/>
          </p:nvPr>
        </p:nvSpPr>
        <p:spPr/>
        <p:txBody>
          <a:bodyPr/>
          <a:lstStyle/>
          <a:p>
            <a:fld id="{3E52EDB0-B66E-4708-9DB5-BBDAF9D13281}" type="slidenum">
              <a:rPr lang="en-US" smtClean="0"/>
              <a:t>12</a:t>
            </a:fld>
            <a:endParaRPr lang="en-US"/>
          </a:p>
        </p:txBody>
      </p:sp>
    </p:spTree>
    <p:extLst>
      <p:ext uri="{BB962C8B-B14F-4D97-AF65-F5344CB8AC3E}">
        <p14:creationId xmlns:p14="http://schemas.microsoft.com/office/powerpoint/2010/main" val="39160046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Much end organ disease is related to obesity and the metabolic syndrome.  Obesity has gotten out of control.  Over 20% of the US population is obese.  In some regions this reaches &gt;35%.  In 2016,  25-30% of people living in Connecticut were obese.  </a:t>
            </a:r>
          </a:p>
        </p:txBody>
      </p:sp>
      <p:sp>
        <p:nvSpPr>
          <p:cNvPr id="4" name="Slide Number Placeholder 3"/>
          <p:cNvSpPr>
            <a:spLocks noGrp="1"/>
          </p:cNvSpPr>
          <p:nvPr>
            <p:ph type="sldNum" sz="quarter" idx="10"/>
          </p:nvPr>
        </p:nvSpPr>
        <p:spPr/>
        <p:txBody>
          <a:bodyPr/>
          <a:lstStyle/>
          <a:p>
            <a:fld id="{3E52EDB0-B66E-4708-9DB5-BBDAF9D13281}" type="slidenum">
              <a:rPr lang="en-US" smtClean="0"/>
              <a:t>14</a:t>
            </a:fld>
            <a:endParaRPr lang="en-US"/>
          </a:p>
        </p:txBody>
      </p:sp>
    </p:spTree>
    <p:extLst>
      <p:ext uri="{BB962C8B-B14F-4D97-AF65-F5344CB8AC3E}">
        <p14:creationId xmlns:p14="http://schemas.microsoft.com/office/powerpoint/2010/main" val="27499397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Over time people in the United States have been getting “fatter” and this includes young people (the blue line is adults and the green line is kids)- caused mostly by poor dietary choices and inactivity.  </a:t>
            </a:r>
          </a:p>
        </p:txBody>
      </p:sp>
      <p:sp>
        <p:nvSpPr>
          <p:cNvPr id="4" name="Slide Number Placeholder 3"/>
          <p:cNvSpPr>
            <a:spLocks noGrp="1"/>
          </p:cNvSpPr>
          <p:nvPr>
            <p:ph type="sldNum" sz="quarter" idx="10"/>
          </p:nvPr>
        </p:nvSpPr>
        <p:spPr/>
        <p:txBody>
          <a:bodyPr/>
          <a:lstStyle/>
          <a:p>
            <a:fld id="{3E52EDB0-B66E-4708-9DB5-BBDAF9D13281}" type="slidenum">
              <a:rPr lang="en-US" smtClean="0"/>
              <a:t>15</a:t>
            </a:fld>
            <a:endParaRPr lang="en-US"/>
          </a:p>
        </p:txBody>
      </p:sp>
    </p:spTree>
    <p:extLst>
      <p:ext uri="{BB962C8B-B14F-4D97-AF65-F5344CB8AC3E}">
        <p14:creationId xmlns:p14="http://schemas.microsoft.com/office/powerpoint/2010/main" val="25972048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Metabolic syndrome or syndrome “X” is diagnosed when a person meets 3 of the following criteria- BP… </a:t>
            </a:r>
          </a:p>
          <a:p>
            <a:r>
              <a:rPr lang="en-US" dirty="0"/>
              <a:t>Metabolic syndrome is as I said a common thread in end organ disease.  </a:t>
            </a:r>
          </a:p>
        </p:txBody>
      </p:sp>
      <p:sp>
        <p:nvSpPr>
          <p:cNvPr id="4" name="Slide Number Placeholder 3"/>
          <p:cNvSpPr>
            <a:spLocks noGrp="1"/>
          </p:cNvSpPr>
          <p:nvPr>
            <p:ph type="sldNum" sz="quarter" idx="10"/>
          </p:nvPr>
        </p:nvSpPr>
        <p:spPr/>
        <p:txBody>
          <a:bodyPr/>
          <a:lstStyle/>
          <a:p>
            <a:fld id="{3E52EDB0-B66E-4708-9DB5-BBDAF9D13281}" type="slidenum">
              <a:rPr lang="en-US" smtClean="0"/>
              <a:t>16</a:t>
            </a:fld>
            <a:endParaRPr lang="en-US"/>
          </a:p>
        </p:txBody>
      </p:sp>
    </p:spTree>
    <p:extLst>
      <p:ext uri="{BB962C8B-B14F-4D97-AF65-F5344CB8AC3E}">
        <p14:creationId xmlns:p14="http://schemas.microsoft.com/office/powerpoint/2010/main" val="27813383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Important part of talk</a:t>
            </a:r>
          </a:p>
          <a:p>
            <a:r>
              <a:rPr lang="en-US" dirty="0"/>
              <a:t>How to prevent </a:t>
            </a:r>
          </a:p>
          <a:p>
            <a:r>
              <a:rPr lang="en-US" dirty="0"/>
              <a:t>Healthy</a:t>
            </a:r>
            <a:r>
              <a:rPr lang="en-US" baseline="0" dirty="0"/>
              <a:t> eating</a:t>
            </a:r>
          </a:p>
          <a:p>
            <a:r>
              <a:rPr lang="en-US" baseline="0" dirty="0"/>
              <a:t>Exercise/Activity- reduction of “screen” time</a:t>
            </a:r>
          </a:p>
          <a:p>
            <a:r>
              <a:rPr lang="en-US" baseline="0" dirty="0"/>
              <a:t>Avoid toxic exposure, tobacco, </a:t>
            </a:r>
            <a:r>
              <a:rPr lang="en-US" baseline="0" dirty="0" err="1"/>
              <a:t>etoh</a:t>
            </a:r>
            <a:r>
              <a:rPr lang="en-US" baseline="0" dirty="0"/>
              <a:t> and drugs</a:t>
            </a:r>
          </a:p>
          <a:p>
            <a:r>
              <a:rPr lang="en-US" baseline="0" dirty="0"/>
              <a:t>Check-up, Accessing health care</a:t>
            </a:r>
          </a:p>
          <a:p>
            <a:endParaRPr lang="en-US" baseline="0" dirty="0"/>
          </a:p>
        </p:txBody>
      </p:sp>
      <p:sp>
        <p:nvSpPr>
          <p:cNvPr id="4" name="Slide Number Placeholder 3"/>
          <p:cNvSpPr>
            <a:spLocks noGrp="1"/>
          </p:cNvSpPr>
          <p:nvPr>
            <p:ph type="sldNum" sz="quarter" idx="10"/>
          </p:nvPr>
        </p:nvSpPr>
        <p:spPr/>
        <p:txBody>
          <a:bodyPr/>
          <a:lstStyle/>
          <a:p>
            <a:fld id="{3E52EDB0-B66E-4708-9DB5-BBDAF9D13281}" type="slidenum">
              <a:rPr lang="en-US" smtClean="0"/>
              <a:t>17</a:t>
            </a:fld>
            <a:endParaRPr lang="en-US"/>
          </a:p>
        </p:txBody>
      </p:sp>
    </p:spTree>
    <p:extLst>
      <p:ext uri="{BB962C8B-B14F-4D97-AF65-F5344CB8AC3E}">
        <p14:creationId xmlns:p14="http://schemas.microsoft.com/office/powerpoint/2010/main" val="14988574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lesson will include a discussion of liver, kidney, heart and lung disease- outlining the illness, how common they are,  and risk factors with a focus on what can be done to reduce these risks, screening exams and preventive health- </a:t>
            </a:r>
            <a:r>
              <a:rPr lang="en-US" dirty="0" err="1"/>
              <a:t>i.e</a:t>
            </a:r>
            <a:r>
              <a:rPr lang="en-US" dirty="0"/>
              <a:t> tips to live a healthy life.  If we can teach people about this we should be able to make a positive change and reduce end organ disease and transplantation need. </a:t>
            </a:r>
          </a:p>
        </p:txBody>
      </p:sp>
      <p:sp>
        <p:nvSpPr>
          <p:cNvPr id="4" name="Slide Number Placeholder 3"/>
          <p:cNvSpPr>
            <a:spLocks noGrp="1"/>
          </p:cNvSpPr>
          <p:nvPr>
            <p:ph type="sldNum" sz="quarter" idx="10"/>
          </p:nvPr>
        </p:nvSpPr>
        <p:spPr/>
        <p:txBody>
          <a:bodyPr/>
          <a:lstStyle/>
          <a:p>
            <a:fld id="{3E52EDB0-B66E-4708-9DB5-BBDAF9D13281}" type="slidenum">
              <a:rPr lang="en-US" smtClean="0"/>
              <a:t>2</a:t>
            </a:fld>
            <a:endParaRPr lang="en-US"/>
          </a:p>
        </p:txBody>
      </p:sp>
    </p:spTree>
    <p:extLst>
      <p:ext uri="{BB962C8B-B14F-4D97-AF65-F5344CB8AC3E}">
        <p14:creationId xmlns:p14="http://schemas.microsoft.com/office/powerpoint/2010/main" val="135636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Many people are on the transplant waiting lists- 125,722 people in the United States were listed in April 2018 and this has been increasing a bit each year.  The people on the waiting list represent only a portion of people with advanced disease as some people may not be eligible for transplant. </a:t>
            </a:r>
          </a:p>
        </p:txBody>
      </p:sp>
      <p:sp>
        <p:nvSpPr>
          <p:cNvPr id="4" name="Slide Number Placeholder 3"/>
          <p:cNvSpPr>
            <a:spLocks noGrp="1"/>
          </p:cNvSpPr>
          <p:nvPr>
            <p:ph type="sldNum" sz="quarter" idx="10"/>
          </p:nvPr>
        </p:nvSpPr>
        <p:spPr/>
        <p:txBody>
          <a:bodyPr/>
          <a:lstStyle/>
          <a:p>
            <a:fld id="{3E52EDB0-B66E-4708-9DB5-BBDAF9D13281}" type="slidenum">
              <a:rPr lang="en-US" smtClean="0"/>
              <a:t>3</a:t>
            </a:fld>
            <a:endParaRPr lang="en-US"/>
          </a:p>
        </p:txBody>
      </p:sp>
    </p:spTree>
    <p:extLst>
      <p:ext uri="{BB962C8B-B14F-4D97-AF65-F5344CB8AC3E}">
        <p14:creationId xmlns:p14="http://schemas.microsoft.com/office/powerpoint/2010/main" val="23375003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liver is in the right upper side of the belly (abdomen) and has a number of important jobs- it produces proteins involved in building muscle and blood clotting, makes bile that acts like a soap to digest fat, stores sugar and allows a person to be ok during times when they are not eating, cleanses the blood, and acts as a part of the immune system to fight infection.  Most of liver disease results in inflammation of the liver- what we call hepatitis.  When hepatitis </a:t>
            </a:r>
            <a:r>
              <a:rPr lang="en-US" dirty="0" err="1"/>
              <a:t>ie</a:t>
            </a:r>
            <a:r>
              <a:rPr lang="en-US" dirty="0"/>
              <a:t> inflammation goes on over time it leads to a build up of scar tissue in the liver.  When the liver becomes very scarred we call it cirrhosis.  People with cirrhosis may develop liver failure where there is not enough healthy liver to does its jobs or a high pressure around the liver from scarring that can result in water build-up in the body, bleeding and confusion from toxin build-up and are at an increased risk of developing a  liver cancer.  When this happens there are medications which can be used to treat some of the symptoms but the only cure is a transplant-replacing the damaged liver w/ either a deceased donor organ or partial liver from a live donor.  There are many causes of liver disease listed here.  All liver disease is NOT alcohol related and is NOT self inflicted.  </a:t>
            </a:r>
          </a:p>
        </p:txBody>
      </p:sp>
      <p:sp>
        <p:nvSpPr>
          <p:cNvPr id="4" name="Slide Number Placeholder 3"/>
          <p:cNvSpPr>
            <a:spLocks noGrp="1"/>
          </p:cNvSpPr>
          <p:nvPr>
            <p:ph type="sldNum" sz="quarter" idx="10"/>
          </p:nvPr>
        </p:nvSpPr>
        <p:spPr/>
        <p:txBody>
          <a:bodyPr/>
          <a:lstStyle/>
          <a:p>
            <a:fld id="{3E52EDB0-B66E-4708-9DB5-BBDAF9D13281}" type="slidenum">
              <a:rPr lang="en-US" smtClean="0"/>
              <a:t>4</a:t>
            </a:fld>
            <a:endParaRPr lang="en-US"/>
          </a:p>
        </p:txBody>
      </p:sp>
    </p:spTree>
    <p:extLst>
      <p:ext uri="{BB962C8B-B14F-4D97-AF65-F5344CB8AC3E}">
        <p14:creationId xmlns:p14="http://schemas.microsoft.com/office/powerpoint/2010/main" val="1893061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common is liver disease?</a:t>
            </a:r>
          </a:p>
          <a:p>
            <a:r>
              <a:rPr lang="en-US" dirty="0"/>
              <a:t>What are the causes?</a:t>
            </a:r>
          </a:p>
          <a:p>
            <a:r>
              <a:rPr lang="en-US" dirty="0"/>
              <a:t>There are about 4 million adults in the USA w/ liver disease </a:t>
            </a:r>
          </a:p>
          <a:p>
            <a:r>
              <a:rPr lang="en-US" dirty="0"/>
              <a:t>This is a graph that shows why people needed liver transplant from1998 to 2012.  Hepatitis C virus was the number one cause.  Thankfully, with awesome new treatments with over &gt;90% of people being cured this is decreasing.  Unfortunately, we are seeing an increase in NAFLD.  NAFLD- the accumulation of fat droplets in the liver which may lead to hepatitis </a:t>
            </a:r>
            <a:r>
              <a:rPr lang="en-US" dirty="0" err="1"/>
              <a:t>ie</a:t>
            </a:r>
            <a:r>
              <a:rPr lang="en-US" dirty="0"/>
              <a:t> inflammation and scarring was noted in 15% of the US population is 2005 has now increased to  approx. 25% of people in the US in 2015 and is associated with: high </a:t>
            </a:r>
            <a:r>
              <a:rPr lang="en-US" dirty="0" err="1"/>
              <a:t>chol</a:t>
            </a:r>
            <a:r>
              <a:rPr lang="en-US" dirty="0"/>
              <a:t>….</a:t>
            </a:r>
          </a:p>
          <a:p>
            <a:endParaRPr lang="en-US" dirty="0"/>
          </a:p>
        </p:txBody>
      </p:sp>
      <p:sp>
        <p:nvSpPr>
          <p:cNvPr id="4" name="Slide Number Placeholder 3"/>
          <p:cNvSpPr>
            <a:spLocks noGrp="1"/>
          </p:cNvSpPr>
          <p:nvPr>
            <p:ph type="sldNum" sz="quarter" idx="10"/>
          </p:nvPr>
        </p:nvSpPr>
        <p:spPr/>
        <p:txBody>
          <a:bodyPr/>
          <a:lstStyle/>
          <a:p>
            <a:fld id="{3E52EDB0-B66E-4708-9DB5-BBDAF9D13281}" type="slidenum">
              <a:rPr lang="en-US" smtClean="0"/>
              <a:t>5</a:t>
            </a:fld>
            <a:endParaRPr lang="en-US"/>
          </a:p>
        </p:txBody>
      </p:sp>
    </p:spTree>
    <p:extLst>
      <p:ext uri="{BB962C8B-B14F-4D97-AF65-F5344CB8AC3E}">
        <p14:creationId xmlns:p14="http://schemas.microsoft.com/office/powerpoint/2010/main" val="20114947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kidneys are located just below the rib cage on each side of the spine- they filter the blood and produce urine to remove wastes and extra fluid.  They keep the blood clean and healthy, including acid/base and electrolytes such as </a:t>
            </a:r>
            <a:r>
              <a:rPr lang="en-US" dirty="0" err="1"/>
              <a:t>na</a:t>
            </a:r>
            <a:r>
              <a:rPr lang="en-US" dirty="0"/>
              <a:t>, k, </a:t>
            </a:r>
            <a:r>
              <a:rPr lang="en-US" dirty="0" err="1"/>
              <a:t>phos</a:t>
            </a:r>
            <a:r>
              <a:rPr lang="en-US" dirty="0"/>
              <a:t> and they produce hormones which help keep a normal blood pressure, make red blood cells and keep bones strong.  Most kidney disease affects the function of or produces scarring of the “nephrons” or tiny filters of the kidney.  Kidney disease is staged on how good the kidney can still filter.  When a person develops very advanced kidney failure they need a machine to do the work of the kidneys -</a:t>
            </a:r>
            <a:r>
              <a:rPr lang="en-US" dirty="0" err="1"/>
              <a:t>ie</a:t>
            </a:r>
            <a:r>
              <a:rPr lang="en-US" dirty="0"/>
              <a:t> dialysis to survive.  Though these machines are available these people are still very sick and often die from heart disease or infections associated with kidney failure.  Kidney transplant can save someone’s life. </a:t>
            </a:r>
          </a:p>
        </p:txBody>
      </p:sp>
      <p:sp>
        <p:nvSpPr>
          <p:cNvPr id="4" name="Slide Number Placeholder 3"/>
          <p:cNvSpPr>
            <a:spLocks noGrp="1"/>
          </p:cNvSpPr>
          <p:nvPr>
            <p:ph type="sldNum" sz="quarter" idx="10"/>
          </p:nvPr>
        </p:nvSpPr>
        <p:spPr/>
        <p:txBody>
          <a:bodyPr/>
          <a:lstStyle/>
          <a:p>
            <a:fld id="{3E52EDB0-B66E-4708-9DB5-BBDAF9D13281}" type="slidenum">
              <a:rPr lang="en-US" smtClean="0"/>
              <a:t>6</a:t>
            </a:fld>
            <a:endParaRPr lang="en-US"/>
          </a:p>
        </p:txBody>
      </p:sp>
    </p:spTree>
    <p:extLst>
      <p:ext uri="{BB962C8B-B14F-4D97-AF65-F5344CB8AC3E}">
        <p14:creationId xmlns:p14="http://schemas.microsoft.com/office/powerpoint/2010/main" val="36596723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About 5 million people in the USA have kidney disease.  Kidney disease is the 9</a:t>
            </a:r>
            <a:r>
              <a:rPr lang="en-US" baseline="30000" dirty="0"/>
              <a:t>th</a:t>
            </a:r>
            <a:r>
              <a:rPr lang="en-US" dirty="0"/>
              <a:t> most common cause of death.  Most  kidney transplants are done for kidney disease related to diabetes and high blood pressure.  </a:t>
            </a:r>
          </a:p>
        </p:txBody>
      </p:sp>
      <p:sp>
        <p:nvSpPr>
          <p:cNvPr id="4" name="Slide Number Placeholder 3"/>
          <p:cNvSpPr>
            <a:spLocks noGrp="1"/>
          </p:cNvSpPr>
          <p:nvPr>
            <p:ph type="sldNum" sz="quarter" idx="10"/>
          </p:nvPr>
        </p:nvSpPr>
        <p:spPr/>
        <p:txBody>
          <a:bodyPr/>
          <a:lstStyle/>
          <a:p>
            <a:fld id="{3E52EDB0-B66E-4708-9DB5-BBDAF9D13281}" type="slidenum">
              <a:rPr lang="en-US" smtClean="0"/>
              <a:t>7</a:t>
            </a:fld>
            <a:endParaRPr lang="en-US"/>
          </a:p>
        </p:txBody>
      </p:sp>
    </p:spTree>
    <p:extLst>
      <p:ext uri="{BB962C8B-B14F-4D97-AF65-F5344CB8AC3E}">
        <p14:creationId xmlns:p14="http://schemas.microsoft.com/office/powerpoint/2010/main" val="38699689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heart is located just left to the center of the chest and serves as the major pump in the body to provide oxygen risk blood to nourish all the vitals organs/tissue of the body. Heart disease comes in many forms.  Coronary artery disease is when the arteries supplying blood to the heart itself become blocked and a heart attack may happen whereby there is no blood flow to that part of the heart muscle and it dies resulting in a decreased ability of the heart to maintain its pump function.  There are other diseases which may cause a decrease in heart pump function what we call cardiomyopathy including infections, toxins/medications, and genetic disorders.  There may be illness of the heart valves or conduction system of the heart causing abnormal rhythms and potentially death.  Medications may be used to reduce plaque in the arteries, improve heart function and control abnormal heart rhythms or catheter based therapies or surgery to open up blockages and repair valves or instill pacemakers  However, when the heart fails w/ inability to adequately maintain its pump function the only cure is consideration of a surgically implanted pump device and ultimate transplant.  Risk factors for heart disease include: - smoking, high cholesterol, diabetes, high blood pressure, being overweight and not exercising.</a:t>
            </a:r>
          </a:p>
        </p:txBody>
      </p:sp>
      <p:sp>
        <p:nvSpPr>
          <p:cNvPr id="4" name="Slide Number Placeholder 3"/>
          <p:cNvSpPr>
            <a:spLocks noGrp="1"/>
          </p:cNvSpPr>
          <p:nvPr>
            <p:ph type="sldNum" sz="quarter" idx="10"/>
          </p:nvPr>
        </p:nvSpPr>
        <p:spPr/>
        <p:txBody>
          <a:bodyPr/>
          <a:lstStyle/>
          <a:p>
            <a:fld id="{3E52EDB0-B66E-4708-9DB5-BBDAF9D13281}" type="slidenum">
              <a:rPr lang="en-US" smtClean="0"/>
              <a:t>8</a:t>
            </a:fld>
            <a:endParaRPr lang="en-US"/>
          </a:p>
        </p:txBody>
      </p:sp>
    </p:spTree>
    <p:extLst>
      <p:ext uri="{BB962C8B-B14F-4D97-AF65-F5344CB8AC3E}">
        <p14:creationId xmlns:p14="http://schemas.microsoft.com/office/powerpoint/2010/main" val="425119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Heart disease is the number one killer in the US.  28.4mil adults in the USA have heart disease.  The majority of heart transplants have been performed for coronary artery disease (blockages in the blood vessels of the heart) or cardiomyopathy (problems with the heart’s pumping)</a:t>
            </a:r>
          </a:p>
        </p:txBody>
      </p:sp>
      <p:sp>
        <p:nvSpPr>
          <p:cNvPr id="4" name="Slide Number Placeholder 3"/>
          <p:cNvSpPr>
            <a:spLocks noGrp="1"/>
          </p:cNvSpPr>
          <p:nvPr>
            <p:ph type="sldNum" sz="quarter" idx="10"/>
          </p:nvPr>
        </p:nvSpPr>
        <p:spPr/>
        <p:txBody>
          <a:bodyPr/>
          <a:lstStyle/>
          <a:p>
            <a:fld id="{3E52EDB0-B66E-4708-9DB5-BBDAF9D13281}" type="slidenum">
              <a:rPr lang="en-US" smtClean="0"/>
              <a:t>9</a:t>
            </a:fld>
            <a:endParaRPr lang="en-US"/>
          </a:p>
        </p:txBody>
      </p:sp>
    </p:spTree>
    <p:extLst>
      <p:ext uri="{BB962C8B-B14F-4D97-AF65-F5344CB8AC3E}">
        <p14:creationId xmlns:p14="http://schemas.microsoft.com/office/powerpoint/2010/main" val="33494309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61E824-96BB-4F04-B58A-D65D3B48131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62763EE-FA0F-4B4D-A3DD-A3CC3378492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41726CE-F36C-4DFC-BC88-4F427CDE66EC}"/>
              </a:ext>
            </a:extLst>
          </p:cNvPr>
          <p:cNvSpPr>
            <a:spLocks noGrp="1"/>
          </p:cNvSpPr>
          <p:nvPr>
            <p:ph type="dt" sz="half" idx="10"/>
          </p:nvPr>
        </p:nvSpPr>
        <p:spPr/>
        <p:txBody>
          <a:bodyPr/>
          <a:lstStyle/>
          <a:p>
            <a:fld id="{AB82D955-4AAE-4835-9370-D3DD13E84958}" type="datetimeFigureOut">
              <a:rPr lang="en-US" smtClean="0"/>
              <a:t>6/2/20</a:t>
            </a:fld>
            <a:endParaRPr lang="en-US"/>
          </a:p>
        </p:txBody>
      </p:sp>
      <p:sp>
        <p:nvSpPr>
          <p:cNvPr id="5" name="Footer Placeholder 4">
            <a:extLst>
              <a:ext uri="{FF2B5EF4-FFF2-40B4-BE49-F238E27FC236}">
                <a16:creationId xmlns:a16="http://schemas.microsoft.com/office/drawing/2014/main" id="{08E0DB79-8C74-4498-89DA-0F8002BEBDF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9F9C5DF-9269-4BAD-9C3E-DC00449194A6}"/>
              </a:ext>
            </a:extLst>
          </p:cNvPr>
          <p:cNvSpPr>
            <a:spLocks noGrp="1"/>
          </p:cNvSpPr>
          <p:nvPr>
            <p:ph type="sldNum" sz="quarter" idx="12"/>
          </p:nvPr>
        </p:nvSpPr>
        <p:spPr/>
        <p:txBody>
          <a:bodyPr/>
          <a:lstStyle/>
          <a:p>
            <a:fld id="{31E8EDB8-EEE9-4D61-BA2C-D5EDFED120CD}" type="slidenum">
              <a:rPr lang="en-US" smtClean="0"/>
              <a:t>‹#›</a:t>
            </a:fld>
            <a:endParaRPr lang="en-US"/>
          </a:p>
        </p:txBody>
      </p:sp>
    </p:spTree>
    <p:extLst>
      <p:ext uri="{BB962C8B-B14F-4D97-AF65-F5344CB8AC3E}">
        <p14:creationId xmlns:p14="http://schemas.microsoft.com/office/powerpoint/2010/main" val="29837484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36F757-37E2-4E12-A31E-8A29E3BDDD4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40EAD55-F7B3-48DF-A095-989B52FFB685}"/>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32CF73F-7C93-42D5-AF25-A07BA1BA82B9}"/>
              </a:ext>
            </a:extLst>
          </p:cNvPr>
          <p:cNvSpPr>
            <a:spLocks noGrp="1"/>
          </p:cNvSpPr>
          <p:nvPr>
            <p:ph type="dt" sz="half" idx="10"/>
          </p:nvPr>
        </p:nvSpPr>
        <p:spPr/>
        <p:txBody>
          <a:bodyPr/>
          <a:lstStyle/>
          <a:p>
            <a:fld id="{AB82D955-4AAE-4835-9370-D3DD13E84958}" type="datetimeFigureOut">
              <a:rPr lang="en-US" smtClean="0"/>
              <a:t>6/2/20</a:t>
            </a:fld>
            <a:endParaRPr lang="en-US"/>
          </a:p>
        </p:txBody>
      </p:sp>
      <p:sp>
        <p:nvSpPr>
          <p:cNvPr id="5" name="Footer Placeholder 4">
            <a:extLst>
              <a:ext uri="{FF2B5EF4-FFF2-40B4-BE49-F238E27FC236}">
                <a16:creationId xmlns:a16="http://schemas.microsoft.com/office/drawing/2014/main" id="{C9F26404-C98F-46BC-8CA4-585A1048789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934ED66-E389-4CF4-92C1-E911ACA337DA}"/>
              </a:ext>
            </a:extLst>
          </p:cNvPr>
          <p:cNvSpPr>
            <a:spLocks noGrp="1"/>
          </p:cNvSpPr>
          <p:nvPr>
            <p:ph type="sldNum" sz="quarter" idx="12"/>
          </p:nvPr>
        </p:nvSpPr>
        <p:spPr/>
        <p:txBody>
          <a:bodyPr/>
          <a:lstStyle/>
          <a:p>
            <a:fld id="{31E8EDB8-EEE9-4D61-BA2C-D5EDFED120CD}" type="slidenum">
              <a:rPr lang="en-US" smtClean="0"/>
              <a:t>‹#›</a:t>
            </a:fld>
            <a:endParaRPr lang="en-US"/>
          </a:p>
        </p:txBody>
      </p:sp>
    </p:spTree>
    <p:extLst>
      <p:ext uri="{BB962C8B-B14F-4D97-AF65-F5344CB8AC3E}">
        <p14:creationId xmlns:p14="http://schemas.microsoft.com/office/powerpoint/2010/main" val="27494229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44AA88E-7365-4FC9-B270-111B6F0A59E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2291225-7089-450B-B787-A0F9CA755D9C}"/>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7F26E91-7DD5-4126-843C-742364044660}"/>
              </a:ext>
            </a:extLst>
          </p:cNvPr>
          <p:cNvSpPr>
            <a:spLocks noGrp="1"/>
          </p:cNvSpPr>
          <p:nvPr>
            <p:ph type="dt" sz="half" idx="10"/>
          </p:nvPr>
        </p:nvSpPr>
        <p:spPr/>
        <p:txBody>
          <a:bodyPr/>
          <a:lstStyle/>
          <a:p>
            <a:fld id="{AB82D955-4AAE-4835-9370-D3DD13E84958}" type="datetimeFigureOut">
              <a:rPr lang="en-US" smtClean="0"/>
              <a:t>6/2/20</a:t>
            </a:fld>
            <a:endParaRPr lang="en-US"/>
          </a:p>
        </p:txBody>
      </p:sp>
      <p:sp>
        <p:nvSpPr>
          <p:cNvPr id="5" name="Footer Placeholder 4">
            <a:extLst>
              <a:ext uri="{FF2B5EF4-FFF2-40B4-BE49-F238E27FC236}">
                <a16:creationId xmlns:a16="http://schemas.microsoft.com/office/drawing/2014/main" id="{3C7B4280-EB37-43BB-8395-562514424E0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26E6DB0-7819-40AF-8A18-A425EB539958}"/>
              </a:ext>
            </a:extLst>
          </p:cNvPr>
          <p:cNvSpPr>
            <a:spLocks noGrp="1"/>
          </p:cNvSpPr>
          <p:nvPr>
            <p:ph type="sldNum" sz="quarter" idx="12"/>
          </p:nvPr>
        </p:nvSpPr>
        <p:spPr/>
        <p:txBody>
          <a:bodyPr/>
          <a:lstStyle/>
          <a:p>
            <a:fld id="{31E8EDB8-EEE9-4D61-BA2C-D5EDFED120CD}" type="slidenum">
              <a:rPr lang="en-US" smtClean="0"/>
              <a:t>‹#›</a:t>
            </a:fld>
            <a:endParaRPr lang="en-US"/>
          </a:p>
        </p:txBody>
      </p:sp>
    </p:spTree>
    <p:extLst>
      <p:ext uri="{BB962C8B-B14F-4D97-AF65-F5344CB8AC3E}">
        <p14:creationId xmlns:p14="http://schemas.microsoft.com/office/powerpoint/2010/main" val="7823367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B30104-9486-4E8D-89D7-E8CE9D6C2FB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4A0705A-0929-4DC2-A704-18FF434CC9D2}"/>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D159A14-7EFF-4427-9E23-82CA28982A8B}"/>
              </a:ext>
            </a:extLst>
          </p:cNvPr>
          <p:cNvSpPr>
            <a:spLocks noGrp="1"/>
          </p:cNvSpPr>
          <p:nvPr>
            <p:ph type="dt" sz="half" idx="10"/>
          </p:nvPr>
        </p:nvSpPr>
        <p:spPr/>
        <p:txBody>
          <a:bodyPr/>
          <a:lstStyle/>
          <a:p>
            <a:fld id="{AB82D955-4AAE-4835-9370-D3DD13E84958}" type="datetimeFigureOut">
              <a:rPr lang="en-US" smtClean="0"/>
              <a:t>6/2/20</a:t>
            </a:fld>
            <a:endParaRPr lang="en-US"/>
          </a:p>
        </p:txBody>
      </p:sp>
      <p:sp>
        <p:nvSpPr>
          <p:cNvPr id="5" name="Footer Placeholder 4">
            <a:extLst>
              <a:ext uri="{FF2B5EF4-FFF2-40B4-BE49-F238E27FC236}">
                <a16:creationId xmlns:a16="http://schemas.microsoft.com/office/drawing/2014/main" id="{E864766C-B6A5-45B0-8AD7-2C01E151C66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170990B-BC2D-4581-84E2-9851263468FE}"/>
              </a:ext>
            </a:extLst>
          </p:cNvPr>
          <p:cNvSpPr>
            <a:spLocks noGrp="1"/>
          </p:cNvSpPr>
          <p:nvPr>
            <p:ph type="sldNum" sz="quarter" idx="12"/>
          </p:nvPr>
        </p:nvSpPr>
        <p:spPr/>
        <p:txBody>
          <a:bodyPr/>
          <a:lstStyle/>
          <a:p>
            <a:fld id="{31E8EDB8-EEE9-4D61-BA2C-D5EDFED120CD}" type="slidenum">
              <a:rPr lang="en-US" smtClean="0"/>
              <a:t>‹#›</a:t>
            </a:fld>
            <a:endParaRPr lang="en-US"/>
          </a:p>
        </p:txBody>
      </p:sp>
    </p:spTree>
    <p:extLst>
      <p:ext uri="{BB962C8B-B14F-4D97-AF65-F5344CB8AC3E}">
        <p14:creationId xmlns:p14="http://schemas.microsoft.com/office/powerpoint/2010/main" val="3967240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7FAAAA-BD84-407D-9C83-673453EAB4B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C007245-4031-4E86-BEB3-2AE9BE613E9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1370858E-FBD6-4989-ACCE-E0557CEF4841}"/>
              </a:ext>
            </a:extLst>
          </p:cNvPr>
          <p:cNvSpPr>
            <a:spLocks noGrp="1"/>
          </p:cNvSpPr>
          <p:nvPr>
            <p:ph type="dt" sz="half" idx="10"/>
          </p:nvPr>
        </p:nvSpPr>
        <p:spPr/>
        <p:txBody>
          <a:bodyPr/>
          <a:lstStyle/>
          <a:p>
            <a:fld id="{AB82D955-4AAE-4835-9370-D3DD13E84958}" type="datetimeFigureOut">
              <a:rPr lang="en-US" smtClean="0"/>
              <a:t>6/2/20</a:t>
            </a:fld>
            <a:endParaRPr lang="en-US"/>
          </a:p>
        </p:txBody>
      </p:sp>
      <p:sp>
        <p:nvSpPr>
          <p:cNvPr id="5" name="Footer Placeholder 4">
            <a:extLst>
              <a:ext uri="{FF2B5EF4-FFF2-40B4-BE49-F238E27FC236}">
                <a16:creationId xmlns:a16="http://schemas.microsoft.com/office/drawing/2014/main" id="{74A54C2B-202C-4BAD-8312-D8C0C30D893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F9C87CE-69EB-4421-B650-9F66B862A23A}"/>
              </a:ext>
            </a:extLst>
          </p:cNvPr>
          <p:cNvSpPr>
            <a:spLocks noGrp="1"/>
          </p:cNvSpPr>
          <p:nvPr>
            <p:ph type="sldNum" sz="quarter" idx="12"/>
          </p:nvPr>
        </p:nvSpPr>
        <p:spPr/>
        <p:txBody>
          <a:bodyPr/>
          <a:lstStyle/>
          <a:p>
            <a:fld id="{31E8EDB8-EEE9-4D61-BA2C-D5EDFED120CD}" type="slidenum">
              <a:rPr lang="en-US" smtClean="0"/>
              <a:t>‹#›</a:t>
            </a:fld>
            <a:endParaRPr lang="en-US"/>
          </a:p>
        </p:txBody>
      </p:sp>
    </p:spTree>
    <p:extLst>
      <p:ext uri="{BB962C8B-B14F-4D97-AF65-F5344CB8AC3E}">
        <p14:creationId xmlns:p14="http://schemas.microsoft.com/office/powerpoint/2010/main" val="38865634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39922E-F0B1-4B6C-BC08-155E61B1A35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CDF8DCC-C680-41F5-B2BB-324C818EBB5C}"/>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E55CCEA-D42A-41AB-8102-B4D80EB99821}"/>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7389451-479F-4389-8DEB-7083E3440A95}"/>
              </a:ext>
            </a:extLst>
          </p:cNvPr>
          <p:cNvSpPr>
            <a:spLocks noGrp="1"/>
          </p:cNvSpPr>
          <p:nvPr>
            <p:ph type="dt" sz="half" idx="10"/>
          </p:nvPr>
        </p:nvSpPr>
        <p:spPr/>
        <p:txBody>
          <a:bodyPr/>
          <a:lstStyle/>
          <a:p>
            <a:fld id="{AB82D955-4AAE-4835-9370-D3DD13E84958}" type="datetimeFigureOut">
              <a:rPr lang="en-US" smtClean="0"/>
              <a:t>6/2/20</a:t>
            </a:fld>
            <a:endParaRPr lang="en-US"/>
          </a:p>
        </p:txBody>
      </p:sp>
      <p:sp>
        <p:nvSpPr>
          <p:cNvPr id="6" name="Footer Placeholder 5">
            <a:extLst>
              <a:ext uri="{FF2B5EF4-FFF2-40B4-BE49-F238E27FC236}">
                <a16:creationId xmlns:a16="http://schemas.microsoft.com/office/drawing/2014/main" id="{E3273DE4-EF7A-465C-920A-DA6A310E51D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3BFB967-7BBD-487E-B404-0E5564C77178}"/>
              </a:ext>
            </a:extLst>
          </p:cNvPr>
          <p:cNvSpPr>
            <a:spLocks noGrp="1"/>
          </p:cNvSpPr>
          <p:nvPr>
            <p:ph type="sldNum" sz="quarter" idx="12"/>
          </p:nvPr>
        </p:nvSpPr>
        <p:spPr/>
        <p:txBody>
          <a:bodyPr/>
          <a:lstStyle/>
          <a:p>
            <a:fld id="{31E8EDB8-EEE9-4D61-BA2C-D5EDFED120CD}" type="slidenum">
              <a:rPr lang="en-US" smtClean="0"/>
              <a:t>‹#›</a:t>
            </a:fld>
            <a:endParaRPr lang="en-US"/>
          </a:p>
        </p:txBody>
      </p:sp>
    </p:spTree>
    <p:extLst>
      <p:ext uri="{BB962C8B-B14F-4D97-AF65-F5344CB8AC3E}">
        <p14:creationId xmlns:p14="http://schemas.microsoft.com/office/powerpoint/2010/main" val="37152091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484A8C-20A9-49D6-B154-8BE8D8F9716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9521C4F-732E-488E-9459-93E4AE0E16D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5BC8932E-E714-4565-AD8C-72BA26392BE3}"/>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F3E552F-9BF9-46B5-98B9-3EEEAEC9235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4B032E18-97D0-4103-87BC-EE38333F9483}"/>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7044E07-468B-4643-A4DA-F648C6F682A1}"/>
              </a:ext>
            </a:extLst>
          </p:cNvPr>
          <p:cNvSpPr>
            <a:spLocks noGrp="1"/>
          </p:cNvSpPr>
          <p:nvPr>
            <p:ph type="dt" sz="half" idx="10"/>
          </p:nvPr>
        </p:nvSpPr>
        <p:spPr/>
        <p:txBody>
          <a:bodyPr/>
          <a:lstStyle/>
          <a:p>
            <a:fld id="{AB82D955-4AAE-4835-9370-D3DD13E84958}" type="datetimeFigureOut">
              <a:rPr lang="en-US" smtClean="0"/>
              <a:t>6/2/20</a:t>
            </a:fld>
            <a:endParaRPr lang="en-US"/>
          </a:p>
        </p:txBody>
      </p:sp>
      <p:sp>
        <p:nvSpPr>
          <p:cNvPr id="8" name="Footer Placeholder 7">
            <a:extLst>
              <a:ext uri="{FF2B5EF4-FFF2-40B4-BE49-F238E27FC236}">
                <a16:creationId xmlns:a16="http://schemas.microsoft.com/office/drawing/2014/main" id="{A554173F-65A1-4359-9753-3D55C005017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93877CC-E8B8-4AF6-A0A3-4D66471A974C}"/>
              </a:ext>
            </a:extLst>
          </p:cNvPr>
          <p:cNvSpPr>
            <a:spLocks noGrp="1"/>
          </p:cNvSpPr>
          <p:nvPr>
            <p:ph type="sldNum" sz="quarter" idx="12"/>
          </p:nvPr>
        </p:nvSpPr>
        <p:spPr/>
        <p:txBody>
          <a:bodyPr/>
          <a:lstStyle/>
          <a:p>
            <a:fld id="{31E8EDB8-EEE9-4D61-BA2C-D5EDFED120CD}" type="slidenum">
              <a:rPr lang="en-US" smtClean="0"/>
              <a:t>‹#›</a:t>
            </a:fld>
            <a:endParaRPr lang="en-US"/>
          </a:p>
        </p:txBody>
      </p:sp>
    </p:spTree>
    <p:extLst>
      <p:ext uri="{BB962C8B-B14F-4D97-AF65-F5344CB8AC3E}">
        <p14:creationId xmlns:p14="http://schemas.microsoft.com/office/powerpoint/2010/main" val="38874649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584A68-9648-413B-8D12-7E3A8CBE2C4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2715A52-0AB0-4D99-91DC-DB0264DB879C}"/>
              </a:ext>
            </a:extLst>
          </p:cNvPr>
          <p:cNvSpPr>
            <a:spLocks noGrp="1"/>
          </p:cNvSpPr>
          <p:nvPr>
            <p:ph type="dt" sz="half" idx="10"/>
          </p:nvPr>
        </p:nvSpPr>
        <p:spPr/>
        <p:txBody>
          <a:bodyPr/>
          <a:lstStyle/>
          <a:p>
            <a:fld id="{AB82D955-4AAE-4835-9370-D3DD13E84958}" type="datetimeFigureOut">
              <a:rPr lang="en-US" smtClean="0"/>
              <a:t>6/2/20</a:t>
            </a:fld>
            <a:endParaRPr lang="en-US"/>
          </a:p>
        </p:txBody>
      </p:sp>
      <p:sp>
        <p:nvSpPr>
          <p:cNvPr id="4" name="Footer Placeholder 3">
            <a:extLst>
              <a:ext uri="{FF2B5EF4-FFF2-40B4-BE49-F238E27FC236}">
                <a16:creationId xmlns:a16="http://schemas.microsoft.com/office/drawing/2014/main" id="{4822E11A-FAEB-40BB-929B-2A77C99E606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DC6939C-FE78-42EC-8F80-5A1C404240FB}"/>
              </a:ext>
            </a:extLst>
          </p:cNvPr>
          <p:cNvSpPr>
            <a:spLocks noGrp="1"/>
          </p:cNvSpPr>
          <p:nvPr>
            <p:ph type="sldNum" sz="quarter" idx="12"/>
          </p:nvPr>
        </p:nvSpPr>
        <p:spPr/>
        <p:txBody>
          <a:bodyPr/>
          <a:lstStyle/>
          <a:p>
            <a:fld id="{31E8EDB8-EEE9-4D61-BA2C-D5EDFED120CD}" type="slidenum">
              <a:rPr lang="en-US" smtClean="0"/>
              <a:t>‹#›</a:t>
            </a:fld>
            <a:endParaRPr lang="en-US"/>
          </a:p>
        </p:txBody>
      </p:sp>
    </p:spTree>
    <p:extLst>
      <p:ext uri="{BB962C8B-B14F-4D97-AF65-F5344CB8AC3E}">
        <p14:creationId xmlns:p14="http://schemas.microsoft.com/office/powerpoint/2010/main" val="34105383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A5C5E13-C0DC-4E88-A82C-294CE1EDE452}"/>
              </a:ext>
            </a:extLst>
          </p:cNvPr>
          <p:cNvSpPr>
            <a:spLocks noGrp="1"/>
          </p:cNvSpPr>
          <p:nvPr>
            <p:ph type="dt" sz="half" idx="10"/>
          </p:nvPr>
        </p:nvSpPr>
        <p:spPr/>
        <p:txBody>
          <a:bodyPr/>
          <a:lstStyle/>
          <a:p>
            <a:fld id="{AB82D955-4AAE-4835-9370-D3DD13E84958}" type="datetimeFigureOut">
              <a:rPr lang="en-US" smtClean="0"/>
              <a:t>6/2/20</a:t>
            </a:fld>
            <a:endParaRPr lang="en-US"/>
          </a:p>
        </p:txBody>
      </p:sp>
      <p:sp>
        <p:nvSpPr>
          <p:cNvPr id="3" name="Footer Placeholder 2">
            <a:extLst>
              <a:ext uri="{FF2B5EF4-FFF2-40B4-BE49-F238E27FC236}">
                <a16:creationId xmlns:a16="http://schemas.microsoft.com/office/drawing/2014/main" id="{FF9F5314-D980-4799-A773-EE2B9348FDA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A0AFCFA-4A5E-4000-9C80-371C8E791B3B}"/>
              </a:ext>
            </a:extLst>
          </p:cNvPr>
          <p:cNvSpPr>
            <a:spLocks noGrp="1"/>
          </p:cNvSpPr>
          <p:nvPr>
            <p:ph type="sldNum" sz="quarter" idx="12"/>
          </p:nvPr>
        </p:nvSpPr>
        <p:spPr/>
        <p:txBody>
          <a:bodyPr/>
          <a:lstStyle/>
          <a:p>
            <a:fld id="{31E8EDB8-EEE9-4D61-BA2C-D5EDFED120CD}" type="slidenum">
              <a:rPr lang="en-US" smtClean="0"/>
              <a:t>‹#›</a:t>
            </a:fld>
            <a:endParaRPr lang="en-US"/>
          </a:p>
        </p:txBody>
      </p:sp>
    </p:spTree>
    <p:extLst>
      <p:ext uri="{BB962C8B-B14F-4D97-AF65-F5344CB8AC3E}">
        <p14:creationId xmlns:p14="http://schemas.microsoft.com/office/powerpoint/2010/main" val="4459915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552248-07E5-4872-90D8-80F31F6E649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81DE766-AF14-4560-8BB0-AD3C0C83B36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1AA18B8-CE5F-483A-A8D4-7CE659D8F57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2F17776-9BB3-410A-8FE9-67694A5A1E31}"/>
              </a:ext>
            </a:extLst>
          </p:cNvPr>
          <p:cNvSpPr>
            <a:spLocks noGrp="1"/>
          </p:cNvSpPr>
          <p:nvPr>
            <p:ph type="dt" sz="half" idx="10"/>
          </p:nvPr>
        </p:nvSpPr>
        <p:spPr/>
        <p:txBody>
          <a:bodyPr/>
          <a:lstStyle/>
          <a:p>
            <a:fld id="{AB82D955-4AAE-4835-9370-D3DD13E84958}" type="datetimeFigureOut">
              <a:rPr lang="en-US" smtClean="0"/>
              <a:t>6/2/20</a:t>
            </a:fld>
            <a:endParaRPr lang="en-US"/>
          </a:p>
        </p:txBody>
      </p:sp>
      <p:sp>
        <p:nvSpPr>
          <p:cNvPr id="6" name="Footer Placeholder 5">
            <a:extLst>
              <a:ext uri="{FF2B5EF4-FFF2-40B4-BE49-F238E27FC236}">
                <a16:creationId xmlns:a16="http://schemas.microsoft.com/office/drawing/2014/main" id="{600553ED-0F43-4A20-A626-DAB251C046E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09DADF6-1F25-489A-B0D8-2442DBC9CA55}"/>
              </a:ext>
            </a:extLst>
          </p:cNvPr>
          <p:cNvSpPr>
            <a:spLocks noGrp="1"/>
          </p:cNvSpPr>
          <p:nvPr>
            <p:ph type="sldNum" sz="quarter" idx="12"/>
          </p:nvPr>
        </p:nvSpPr>
        <p:spPr/>
        <p:txBody>
          <a:bodyPr/>
          <a:lstStyle/>
          <a:p>
            <a:fld id="{31E8EDB8-EEE9-4D61-BA2C-D5EDFED120CD}" type="slidenum">
              <a:rPr lang="en-US" smtClean="0"/>
              <a:t>‹#›</a:t>
            </a:fld>
            <a:endParaRPr lang="en-US"/>
          </a:p>
        </p:txBody>
      </p:sp>
    </p:spTree>
    <p:extLst>
      <p:ext uri="{BB962C8B-B14F-4D97-AF65-F5344CB8AC3E}">
        <p14:creationId xmlns:p14="http://schemas.microsoft.com/office/powerpoint/2010/main" val="23819383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FC68D6-4DD6-47EB-8833-CF1E52D7C65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3F408B3-A673-49D2-A184-A3CBC5C934F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6DAFBCC-D910-44EB-B487-8BAFE53C81C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6C487A3-0DA3-4AC3-9DE1-5C99C6030199}"/>
              </a:ext>
            </a:extLst>
          </p:cNvPr>
          <p:cNvSpPr>
            <a:spLocks noGrp="1"/>
          </p:cNvSpPr>
          <p:nvPr>
            <p:ph type="dt" sz="half" idx="10"/>
          </p:nvPr>
        </p:nvSpPr>
        <p:spPr/>
        <p:txBody>
          <a:bodyPr/>
          <a:lstStyle/>
          <a:p>
            <a:fld id="{AB82D955-4AAE-4835-9370-D3DD13E84958}" type="datetimeFigureOut">
              <a:rPr lang="en-US" smtClean="0"/>
              <a:t>6/2/20</a:t>
            </a:fld>
            <a:endParaRPr lang="en-US"/>
          </a:p>
        </p:txBody>
      </p:sp>
      <p:sp>
        <p:nvSpPr>
          <p:cNvPr id="6" name="Footer Placeholder 5">
            <a:extLst>
              <a:ext uri="{FF2B5EF4-FFF2-40B4-BE49-F238E27FC236}">
                <a16:creationId xmlns:a16="http://schemas.microsoft.com/office/drawing/2014/main" id="{8E95E52D-7297-4D1B-A66A-70443EAABD3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FCF4572-B94E-4244-ADE2-00E99D6416DA}"/>
              </a:ext>
            </a:extLst>
          </p:cNvPr>
          <p:cNvSpPr>
            <a:spLocks noGrp="1"/>
          </p:cNvSpPr>
          <p:nvPr>
            <p:ph type="sldNum" sz="quarter" idx="12"/>
          </p:nvPr>
        </p:nvSpPr>
        <p:spPr/>
        <p:txBody>
          <a:bodyPr/>
          <a:lstStyle/>
          <a:p>
            <a:fld id="{31E8EDB8-EEE9-4D61-BA2C-D5EDFED120CD}" type="slidenum">
              <a:rPr lang="en-US" smtClean="0"/>
              <a:t>‹#›</a:t>
            </a:fld>
            <a:endParaRPr lang="en-US"/>
          </a:p>
        </p:txBody>
      </p:sp>
    </p:spTree>
    <p:extLst>
      <p:ext uri="{BB962C8B-B14F-4D97-AF65-F5344CB8AC3E}">
        <p14:creationId xmlns:p14="http://schemas.microsoft.com/office/powerpoint/2010/main" val="30262982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B493E8E-39C4-4C93-AF32-781EED4C957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8E9A83A-B5E4-4351-BBD0-B2985F8C926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7EA0037-C75B-41BE-8E02-43969DDC9E9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B82D955-4AAE-4835-9370-D3DD13E84958}" type="datetimeFigureOut">
              <a:rPr lang="en-US" smtClean="0"/>
              <a:t>6/2/20</a:t>
            </a:fld>
            <a:endParaRPr lang="en-US"/>
          </a:p>
        </p:txBody>
      </p:sp>
      <p:sp>
        <p:nvSpPr>
          <p:cNvPr id="5" name="Footer Placeholder 4">
            <a:extLst>
              <a:ext uri="{FF2B5EF4-FFF2-40B4-BE49-F238E27FC236}">
                <a16:creationId xmlns:a16="http://schemas.microsoft.com/office/drawing/2014/main" id="{CCCF7C04-9C8A-43CF-8C25-407291544A0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F214BA7-DAD1-4E00-9C0A-94D79FF8F63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E8EDB8-EEE9-4D61-BA2C-D5EDFED120CD}" type="slidenum">
              <a:rPr lang="en-US" smtClean="0"/>
              <a:t>‹#›</a:t>
            </a:fld>
            <a:endParaRPr lang="en-US"/>
          </a:p>
        </p:txBody>
      </p:sp>
    </p:spTree>
    <p:extLst>
      <p:ext uri="{BB962C8B-B14F-4D97-AF65-F5344CB8AC3E}">
        <p14:creationId xmlns:p14="http://schemas.microsoft.com/office/powerpoint/2010/main" val="13284317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28.png"/><Relationship Id="rId4" Type="http://schemas.openxmlformats.org/officeDocument/2006/relationships/image" Target="../media/image27.png"/></Relationships>
</file>

<file path=ppt/slides/_rels/slide1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7.svg"/></Relationships>
</file>

<file path=ppt/slides/_rels/slide1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40.png"/><Relationship Id="rId4" Type="http://schemas.openxmlformats.org/officeDocument/2006/relationships/image" Target="../media/image27.png"/></Relationships>
</file>

<file path=ppt/slides/_rels/slide1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43.png"/><Relationship Id="rId4" Type="http://schemas.openxmlformats.org/officeDocument/2006/relationships/image" Target="../media/image42.png"/></Relationships>
</file>

<file path=ppt/slides/_rels/slide1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 Id="rId9"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0.png"/></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28.png"/><Relationship Id="rId4"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9B6D0A5-850E-4A61-84DC-FF27EF7A78E7}"/>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26">
            <a:extLst>
              <a:ext uri="{FF2B5EF4-FFF2-40B4-BE49-F238E27FC236}">
                <a16:creationId xmlns:a16="http://schemas.microsoft.com/office/drawing/2014/main" id="{207CB456-8849-413C-8210-B663779A32E0}"/>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6745" y="640080"/>
            <a:ext cx="10920415" cy="5577818"/>
          </a:xfrm>
          <a:prstGeom prst="roundRect">
            <a:avLst>
              <a:gd name="adj" fmla="val 0"/>
            </a:avLst>
          </a:prstGeom>
          <a:solidFill>
            <a:srgbClr val="FFFFFF"/>
          </a:solidFill>
          <a:ln w="9525">
            <a:solidFill>
              <a:schemeClr val="tx2"/>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513936D-D1EB-4E42-A97F-942BA1F3DFA7}"/>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8024" y="960109"/>
            <a:ext cx="10277856" cy="49377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E526FFD-D605-4F8F-B306-7991A67C2EFB}"/>
              </a:ext>
            </a:extLst>
          </p:cNvPr>
          <p:cNvSpPr>
            <a:spLocks noGrp="1"/>
          </p:cNvSpPr>
          <p:nvPr>
            <p:ph type="ctrTitle"/>
          </p:nvPr>
        </p:nvSpPr>
        <p:spPr>
          <a:xfrm>
            <a:off x="1524000" y="1376362"/>
            <a:ext cx="9144000" cy="2603274"/>
          </a:xfrm>
        </p:spPr>
        <p:txBody>
          <a:bodyPr>
            <a:normAutofit/>
          </a:bodyPr>
          <a:lstStyle/>
          <a:p>
            <a:r>
              <a:rPr lang="en-US" sz="5400" dirty="0"/>
              <a:t>End Organ Disease and Preventive Health Education</a:t>
            </a:r>
          </a:p>
        </p:txBody>
      </p:sp>
    </p:spTree>
    <p:extLst>
      <p:ext uri="{BB962C8B-B14F-4D97-AF65-F5344CB8AC3E}">
        <p14:creationId xmlns:p14="http://schemas.microsoft.com/office/powerpoint/2010/main" val="1745914080"/>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48A5F3-EDC5-4B64-8E7A-BB96F19395C0}"/>
              </a:ext>
            </a:extLst>
          </p:cNvPr>
          <p:cNvSpPr>
            <a:spLocks noGrp="1"/>
          </p:cNvSpPr>
          <p:nvPr>
            <p:ph type="title"/>
          </p:nvPr>
        </p:nvSpPr>
        <p:spPr>
          <a:xfrm>
            <a:off x="838200" y="365125"/>
            <a:ext cx="10515600" cy="1325563"/>
          </a:xfrm>
        </p:spPr>
        <p:txBody>
          <a:bodyPr/>
          <a:lstStyle/>
          <a:p>
            <a:r>
              <a:rPr lang="en-US" dirty="0">
                <a:effectLst>
                  <a:outerShdw blurRad="38100" dist="38100" dir="2700000" algn="tl">
                    <a:srgbClr val="000000">
                      <a:alpha val="43137"/>
                    </a:srgbClr>
                  </a:outerShdw>
                </a:effectLst>
              </a:rPr>
              <a:t>What is lung disease?</a:t>
            </a:r>
          </a:p>
        </p:txBody>
      </p:sp>
      <p:pic>
        <p:nvPicPr>
          <p:cNvPr id="8" name="Content Placeholder 7">
            <a:extLst>
              <a:ext uri="{FF2B5EF4-FFF2-40B4-BE49-F238E27FC236}">
                <a16:creationId xmlns:a16="http://schemas.microsoft.com/office/drawing/2014/main" id="{029EE0E5-BF98-45E1-B25E-D0FB0BC2245D}"/>
              </a:ext>
            </a:extLst>
          </p:cNvPr>
          <p:cNvPicPr>
            <a:picLocks noGrp="1" noChangeAspect="1"/>
          </p:cNvPicPr>
          <p:nvPr>
            <p:ph idx="1"/>
          </p:nvPr>
        </p:nvPicPr>
        <p:blipFill>
          <a:blip r:embed="rId3"/>
          <a:stretch>
            <a:fillRect/>
          </a:stretch>
        </p:blipFill>
        <p:spPr>
          <a:xfrm>
            <a:off x="3677410" y="1417282"/>
            <a:ext cx="4837179" cy="5440718"/>
          </a:xfrm>
          <a:prstGeom prst="rect">
            <a:avLst/>
          </a:prstGeom>
        </p:spPr>
      </p:pic>
      <p:sp>
        <p:nvSpPr>
          <p:cNvPr id="14" name="TextBox 13">
            <a:extLst>
              <a:ext uri="{FF2B5EF4-FFF2-40B4-BE49-F238E27FC236}">
                <a16:creationId xmlns:a16="http://schemas.microsoft.com/office/drawing/2014/main" id="{938D4E78-6B02-479D-BA6A-15F73140117E}"/>
              </a:ext>
            </a:extLst>
          </p:cNvPr>
          <p:cNvSpPr txBox="1"/>
          <p:nvPr/>
        </p:nvSpPr>
        <p:spPr>
          <a:xfrm>
            <a:off x="524256" y="1950720"/>
            <a:ext cx="2913888" cy="3785652"/>
          </a:xfrm>
          <a:prstGeom prst="rect">
            <a:avLst/>
          </a:prstGeom>
          <a:noFill/>
        </p:spPr>
        <p:txBody>
          <a:bodyPr wrap="square" rtlCol="0">
            <a:spAutoFit/>
          </a:bodyPr>
          <a:lstStyle/>
          <a:p>
            <a:pPr marL="342900" indent="-342900">
              <a:buFont typeface="Arial" panose="020B0604020202020204" pitchFamily="34" charset="0"/>
              <a:buChar char="•"/>
            </a:pPr>
            <a:r>
              <a:rPr lang="en-US" sz="2400" b="1" dirty="0"/>
              <a:t>Types of Lung Disease:</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Airway Disease</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Lung Tissue Disease</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Pulmonary Circulation Disease</a:t>
            </a:r>
          </a:p>
        </p:txBody>
      </p:sp>
      <p:pic>
        <p:nvPicPr>
          <p:cNvPr id="15" name="Picture 14">
            <a:extLst>
              <a:ext uri="{FF2B5EF4-FFF2-40B4-BE49-F238E27FC236}">
                <a16:creationId xmlns:a16="http://schemas.microsoft.com/office/drawing/2014/main" id="{1C19FC62-9EDA-4D71-914F-AE364621A387}"/>
              </a:ext>
            </a:extLst>
          </p:cNvPr>
          <p:cNvPicPr>
            <a:picLocks noChangeAspect="1"/>
          </p:cNvPicPr>
          <p:nvPr/>
        </p:nvPicPr>
        <p:blipFill>
          <a:blip r:embed="rId4"/>
          <a:stretch>
            <a:fillRect/>
          </a:stretch>
        </p:blipFill>
        <p:spPr>
          <a:xfrm>
            <a:off x="8753855" y="1690688"/>
            <a:ext cx="3000375" cy="4229100"/>
          </a:xfrm>
          <a:prstGeom prst="rect">
            <a:avLst/>
          </a:prstGeom>
        </p:spPr>
      </p:pic>
    </p:spTree>
    <p:extLst>
      <p:ext uri="{BB962C8B-B14F-4D97-AF65-F5344CB8AC3E}">
        <p14:creationId xmlns:p14="http://schemas.microsoft.com/office/powerpoint/2010/main" val="15757993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A73947-0718-42B4-B7C5-843D50E19DD4}"/>
              </a:ext>
            </a:extLst>
          </p:cNvPr>
          <p:cNvSpPr>
            <a:spLocks noGrp="1"/>
          </p:cNvSpPr>
          <p:nvPr>
            <p:ph type="title"/>
          </p:nvPr>
        </p:nvSpPr>
        <p:spPr>
          <a:xfrm>
            <a:off x="177041" y="53572"/>
            <a:ext cx="11250105" cy="1325563"/>
          </a:xfrm>
        </p:spPr>
        <p:txBody>
          <a:bodyPr/>
          <a:lstStyle/>
          <a:p>
            <a:r>
              <a:rPr lang="en-US" dirty="0">
                <a:effectLst>
                  <a:outerShdw blurRad="38100" dist="38100" dir="2700000" algn="tl">
                    <a:srgbClr val="000000">
                      <a:alpha val="43137"/>
                    </a:srgbClr>
                  </a:outerShdw>
                </a:effectLst>
              </a:rPr>
              <a:t>End Stage Lung disease:  Prevalence and Cause</a:t>
            </a:r>
          </a:p>
        </p:txBody>
      </p:sp>
      <p:pic>
        <p:nvPicPr>
          <p:cNvPr id="5" name="Picture 4">
            <a:extLst>
              <a:ext uri="{FF2B5EF4-FFF2-40B4-BE49-F238E27FC236}">
                <a16:creationId xmlns:a16="http://schemas.microsoft.com/office/drawing/2014/main" id="{B5CB08FE-AB1D-47E4-A0BF-5D02A28F34A1}"/>
              </a:ext>
            </a:extLst>
          </p:cNvPr>
          <p:cNvPicPr>
            <a:picLocks noChangeAspect="1"/>
          </p:cNvPicPr>
          <p:nvPr/>
        </p:nvPicPr>
        <p:blipFill>
          <a:blip r:embed="rId3"/>
          <a:stretch>
            <a:fillRect/>
          </a:stretch>
        </p:blipFill>
        <p:spPr>
          <a:xfrm>
            <a:off x="4194762" y="3238695"/>
            <a:ext cx="798645" cy="451143"/>
          </a:xfrm>
          <a:prstGeom prst="rect">
            <a:avLst/>
          </a:prstGeom>
        </p:spPr>
      </p:pic>
      <p:sp>
        <p:nvSpPr>
          <p:cNvPr id="8" name="TextBox 7">
            <a:extLst>
              <a:ext uri="{FF2B5EF4-FFF2-40B4-BE49-F238E27FC236}">
                <a16:creationId xmlns:a16="http://schemas.microsoft.com/office/drawing/2014/main" id="{97146D7F-31A0-49F5-836F-A5E9C9587A4B}"/>
              </a:ext>
            </a:extLst>
          </p:cNvPr>
          <p:cNvSpPr txBox="1"/>
          <p:nvPr/>
        </p:nvSpPr>
        <p:spPr>
          <a:xfrm>
            <a:off x="1609725" y="1359827"/>
            <a:ext cx="8165871" cy="923330"/>
          </a:xfrm>
          <a:prstGeom prst="rect">
            <a:avLst/>
          </a:prstGeom>
          <a:noFill/>
        </p:spPr>
        <p:txBody>
          <a:bodyPr wrap="square" rtlCol="0">
            <a:spAutoFit/>
          </a:bodyPr>
          <a:lstStyle/>
          <a:p>
            <a:pPr marL="285750" indent="-285750">
              <a:buFont typeface="Arial" panose="020B0604020202020204" pitchFamily="34" charset="0"/>
              <a:buChar char="•"/>
            </a:pPr>
            <a:r>
              <a:rPr lang="en-US" dirty="0"/>
              <a:t>About 14 million people have advanced lung disease in the USA</a:t>
            </a:r>
          </a:p>
          <a:p>
            <a:pPr marL="285750" indent="-285750">
              <a:buFont typeface="Arial" panose="020B0604020202020204" pitchFamily="34" charset="0"/>
              <a:buChar char="•"/>
            </a:pPr>
            <a:r>
              <a:rPr lang="en-US" dirty="0"/>
              <a:t>This is about 5% of people</a:t>
            </a:r>
          </a:p>
          <a:p>
            <a:pPr marL="285750" indent="-285750">
              <a:buFont typeface="Arial" panose="020B0604020202020204" pitchFamily="34" charset="0"/>
              <a:buChar char="•"/>
            </a:pPr>
            <a:endParaRPr lang="en-US" dirty="0"/>
          </a:p>
        </p:txBody>
      </p:sp>
      <p:pic>
        <p:nvPicPr>
          <p:cNvPr id="10" name="Picture 9">
            <a:extLst>
              <a:ext uri="{FF2B5EF4-FFF2-40B4-BE49-F238E27FC236}">
                <a16:creationId xmlns:a16="http://schemas.microsoft.com/office/drawing/2014/main" id="{90B0AABA-B6FF-488E-92F0-D4FE9C93EE19}"/>
              </a:ext>
            </a:extLst>
          </p:cNvPr>
          <p:cNvPicPr>
            <a:picLocks noChangeAspect="1"/>
          </p:cNvPicPr>
          <p:nvPr/>
        </p:nvPicPr>
        <p:blipFill>
          <a:blip r:embed="rId4"/>
          <a:stretch>
            <a:fillRect/>
          </a:stretch>
        </p:blipFill>
        <p:spPr>
          <a:xfrm>
            <a:off x="177041" y="1604417"/>
            <a:ext cx="1432684" cy="1097375"/>
          </a:xfrm>
          <a:prstGeom prst="rect">
            <a:avLst/>
          </a:prstGeom>
        </p:spPr>
      </p:pic>
      <p:pic>
        <p:nvPicPr>
          <p:cNvPr id="11" name="Picture 10">
            <a:extLst>
              <a:ext uri="{FF2B5EF4-FFF2-40B4-BE49-F238E27FC236}">
                <a16:creationId xmlns:a16="http://schemas.microsoft.com/office/drawing/2014/main" id="{B973867B-A675-4D0C-965E-E5235754DEE4}"/>
              </a:ext>
            </a:extLst>
          </p:cNvPr>
          <p:cNvPicPr>
            <a:picLocks noChangeAspect="1"/>
          </p:cNvPicPr>
          <p:nvPr/>
        </p:nvPicPr>
        <p:blipFill>
          <a:blip r:embed="rId5"/>
          <a:stretch>
            <a:fillRect/>
          </a:stretch>
        </p:blipFill>
        <p:spPr>
          <a:xfrm>
            <a:off x="2729665" y="6181451"/>
            <a:ext cx="688908" cy="493819"/>
          </a:xfrm>
          <a:prstGeom prst="rect">
            <a:avLst/>
          </a:prstGeom>
        </p:spPr>
      </p:pic>
      <p:sp>
        <p:nvSpPr>
          <p:cNvPr id="12" name="TextBox 11">
            <a:extLst>
              <a:ext uri="{FF2B5EF4-FFF2-40B4-BE49-F238E27FC236}">
                <a16:creationId xmlns:a16="http://schemas.microsoft.com/office/drawing/2014/main" id="{2704AED0-8394-47CC-A85E-A39AAF46D91A}"/>
              </a:ext>
            </a:extLst>
          </p:cNvPr>
          <p:cNvSpPr txBox="1"/>
          <p:nvPr/>
        </p:nvSpPr>
        <p:spPr>
          <a:xfrm>
            <a:off x="815467" y="4525641"/>
            <a:ext cx="339365" cy="369332"/>
          </a:xfrm>
          <a:prstGeom prst="rect">
            <a:avLst/>
          </a:prstGeom>
          <a:noFill/>
        </p:spPr>
        <p:txBody>
          <a:bodyPr wrap="square" rtlCol="0">
            <a:spAutoFit/>
          </a:bodyPr>
          <a:lstStyle/>
          <a:p>
            <a:r>
              <a:rPr lang="en-US" dirty="0"/>
              <a:t>%</a:t>
            </a:r>
          </a:p>
        </p:txBody>
      </p:sp>
      <p:pic>
        <p:nvPicPr>
          <p:cNvPr id="6" name="Content Placeholder 5">
            <a:extLst>
              <a:ext uri="{FF2B5EF4-FFF2-40B4-BE49-F238E27FC236}">
                <a16:creationId xmlns:a16="http://schemas.microsoft.com/office/drawing/2014/main" id="{033B106D-A147-4120-A1F9-B363B48E789F}"/>
              </a:ext>
            </a:extLst>
          </p:cNvPr>
          <p:cNvPicPr>
            <a:picLocks noGrp="1" noChangeAspect="1"/>
          </p:cNvPicPr>
          <p:nvPr>
            <p:ph idx="1"/>
          </p:nvPr>
        </p:nvPicPr>
        <p:blipFill>
          <a:blip r:embed="rId6"/>
          <a:stretch>
            <a:fillRect/>
          </a:stretch>
        </p:blipFill>
        <p:spPr>
          <a:xfrm>
            <a:off x="1123230" y="3238694"/>
            <a:ext cx="3901778" cy="2993395"/>
          </a:xfrm>
          <a:prstGeom prst="rect">
            <a:avLst/>
          </a:prstGeom>
        </p:spPr>
      </p:pic>
      <p:pic>
        <p:nvPicPr>
          <p:cNvPr id="9" name="Picture 8">
            <a:extLst>
              <a:ext uri="{FF2B5EF4-FFF2-40B4-BE49-F238E27FC236}">
                <a16:creationId xmlns:a16="http://schemas.microsoft.com/office/drawing/2014/main" id="{82F350CC-7FAA-4FA9-8F4D-6FB65EE6EE25}"/>
              </a:ext>
            </a:extLst>
          </p:cNvPr>
          <p:cNvPicPr>
            <a:picLocks noChangeAspect="1"/>
          </p:cNvPicPr>
          <p:nvPr/>
        </p:nvPicPr>
        <p:blipFill>
          <a:blip r:embed="rId3"/>
          <a:stretch>
            <a:fillRect/>
          </a:stretch>
        </p:blipFill>
        <p:spPr>
          <a:xfrm>
            <a:off x="4242163" y="3234714"/>
            <a:ext cx="798645" cy="451143"/>
          </a:xfrm>
          <a:prstGeom prst="rect">
            <a:avLst/>
          </a:prstGeom>
        </p:spPr>
      </p:pic>
      <p:sp>
        <p:nvSpPr>
          <p:cNvPr id="13" name="Rectangle 12">
            <a:extLst>
              <a:ext uri="{FF2B5EF4-FFF2-40B4-BE49-F238E27FC236}">
                <a16:creationId xmlns:a16="http://schemas.microsoft.com/office/drawing/2014/main" id="{8D459C2A-7355-4579-89EC-A030E40B7C3F}"/>
              </a:ext>
            </a:extLst>
          </p:cNvPr>
          <p:cNvSpPr/>
          <p:nvPr/>
        </p:nvSpPr>
        <p:spPr>
          <a:xfrm>
            <a:off x="5161609" y="4180920"/>
            <a:ext cx="5445551" cy="1200329"/>
          </a:xfrm>
          <a:prstGeom prst="rect">
            <a:avLst/>
          </a:prstGeom>
        </p:spPr>
        <p:txBody>
          <a:bodyPr wrap="square">
            <a:spAutoFit/>
          </a:bodyPr>
          <a:lstStyle/>
          <a:p>
            <a:r>
              <a:rPr lang="en-US" dirty="0"/>
              <a:t>Group A, obstructive lung disease</a:t>
            </a:r>
          </a:p>
          <a:p>
            <a:r>
              <a:rPr lang="en-US" dirty="0"/>
              <a:t>Group B, pulmonary vascular disease</a:t>
            </a:r>
          </a:p>
          <a:p>
            <a:r>
              <a:rPr lang="en-US" dirty="0"/>
              <a:t>Group C, cystic fibrosis and immunodeficiency disorders;</a:t>
            </a:r>
          </a:p>
          <a:p>
            <a:r>
              <a:rPr lang="en-US" dirty="0"/>
              <a:t>Group D, restrictive lung disease</a:t>
            </a:r>
          </a:p>
        </p:txBody>
      </p:sp>
    </p:spTree>
    <p:extLst>
      <p:ext uri="{BB962C8B-B14F-4D97-AF65-F5344CB8AC3E}">
        <p14:creationId xmlns:p14="http://schemas.microsoft.com/office/powerpoint/2010/main" val="35708159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186B68C-84BC-4A6E-99D1-EE87483C1349}"/>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48949" y="450221"/>
            <a:ext cx="2115455" cy="1898903"/>
          </a:xfrm>
          <a:prstGeom prst="rect">
            <a:avLst/>
          </a:prstGeom>
          <a:solidFill>
            <a:srgbClr val="A5A5A5"/>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2" name="Rectangle 11">
            <a:extLst>
              <a:ext uri="{FF2B5EF4-FFF2-40B4-BE49-F238E27FC236}">
                <a16:creationId xmlns:a16="http://schemas.microsoft.com/office/drawing/2014/main" id="{1C091803-41C2-48E0-9228-5148460C7479}"/>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11418" y="450221"/>
            <a:ext cx="4421661" cy="5948858"/>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85000"/>
                </a:schemeClr>
              </a:solidFill>
            </a:endParaRPr>
          </a:p>
        </p:txBody>
      </p:sp>
      <p:sp>
        <p:nvSpPr>
          <p:cNvPr id="14" name="Rectangle 13">
            <a:extLst>
              <a:ext uri="{FF2B5EF4-FFF2-40B4-BE49-F238E27FC236}">
                <a16:creationId xmlns:a16="http://schemas.microsoft.com/office/drawing/2014/main" id="{6166C6D1-23AC-49C4-BA07-238E4E9F8CE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058" y="450221"/>
            <a:ext cx="4402377" cy="3918123"/>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6" name="Rectangle 15">
            <a:extLst>
              <a:ext uri="{FF2B5EF4-FFF2-40B4-BE49-F238E27FC236}">
                <a16:creationId xmlns:a16="http://schemas.microsoft.com/office/drawing/2014/main" id="{B775CD93-9DF2-48CB-9F57-1BCA9A46C7F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921" y="4521269"/>
            <a:ext cx="6697525" cy="1877811"/>
          </a:xfrm>
          <a:prstGeom prst="rect">
            <a:avLst/>
          </a:prstGeom>
          <a:solidFill>
            <a:schemeClr val="accent1"/>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pic>
        <p:nvPicPr>
          <p:cNvPr id="7" name="Graphic 6">
            <a:extLst>
              <a:ext uri="{FF2B5EF4-FFF2-40B4-BE49-F238E27FC236}">
                <a16:creationId xmlns:a16="http://schemas.microsoft.com/office/drawing/2014/main" id="{509B8CF6-23C8-44B1-B2D4-9AF1ED80437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243078" y="2576514"/>
            <a:ext cx="1705848" cy="1705848"/>
          </a:xfrm>
          <a:prstGeom prst="rect">
            <a:avLst/>
          </a:prstGeom>
        </p:spPr>
      </p:pic>
      <p:sp>
        <p:nvSpPr>
          <p:cNvPr id="2" name="Title 1">
            <a:extLst>
              <a:ext uri="{FF2B5EF4-FFF2-40B4-BE49-F238E27FC236}">
                <a16:creationId xmlns:a16="http://schemas.microsoft.com/office/drawing/2014/main" id="{3FC190E7-83C1-48E1-946E-F8ED78E1F8D6}"/>
              </a:ext>
            </a:extLst>
          </p:cNvPr>
          <p:cNvSpPr>
            <a:spLocks noGrp="1"/>
          </p:cNvSpPr>
          <p:nvPr>
            <p:ph type="title"/>
          </p:nvPr>
        </p:nvSpPr>
        <p:spPr>
          <a:xfrm>
            <a:off x="774700" y="762000"/>
            <a:ext cx="3759200" cy="3340100"/>
          </a:xfrm>
        </p:spPr>
        <p:txBody>
          <a:bodyPr>
            <a:normAutofit/>
          </a:bodyPr>
          <a:lstStyle/>
          <a:p>
            <a:r>
              <a:rPr lang="en-US" dirty="0">
                <a:solidFill>
                  <a:srgbClr val="FFFFFF"/>
                </a:solidFill>
              </a:rPr>
              <a:t>Tobacco: A Killer- Major Danger for Young people</a:t>
            </a:r>
          </a:p>
        </p:txBody>
      </p:sp>
      <p:sp>
        <p:nvSpPr>
          <p:cNvPr id="3" name="Content Placeholder 2">
            <a:extLst>
              <a:ext uri="{FF2B5EF4-FFF2-40B4-BE49-F238E27FC236}">
                <a16:creationId xmlns:a16="http://schemas.microsoft.com/office/drawing/2014/main" id="{97A9F206-86D5-41A2-AB54-B586D84776B9}"/>
              </a:ext>
            </a:extLst>
          </p:cNvPr>
          <p:cNvSpPr>
            <a:spLocks noGrp="1"/>
          </p:cNvSpPr>
          <p:nvPr>
            <p:ph idx="1"/>
          </p:nvPr>
        </p:nvSpPr>
        <p:spPr>
          <a:xfrm>
            <a:off x="7543047" y="762000"/>
            <a:ext cx="3898363" cy="5620930"/>
          </a:xfrm>
        </p:spPr>
        <p:txBody>
          <a:bodyPr anchor="ctr">
            <a:normAutofit/>
          </a:bodyPr>
          <a:lstStyle/>
          <a:p>
            <a:r>
              <a:rPr lang="en-US" sz="2400" dirty="0"/>
              <a:t>1,300 people die each day due to smoking in the USA</a:t>
            </a:r>
          </a:p>
          <a:p>
            <a:r>
              <a:rPr lang="en-US" sz="2400" dirty="0"/>
              <a:t>Smokers die 10 years earlier than nonsmokers</a:t>
            </a:r>
          </a:p>
          <a:p>
            <a:r>
              <a:rPr lang="en-US" sz="2400" dirty="0">
                <a:solidFill>
                  <a:schemeClr val="accent1"/>
                </a:solidFill>
              </a:rPr>
              <a:t>If smoking continues at the current rate among U.S. youth, 5.6 million of today’s Americans younger than 18 years of age are expected to die early from a smoking-related illness. This is one in every 13 Americans aged 17 years or younger who are alive today.</a:t>
            </a:r>
          </a:p>
          <a:p>
            <a:endParaRPr lang="en-US" sz="2000" dirty="0"/>
          </a:p>
        </p:txBody>
      </p:sp>
    </p:spTree>
    <p:extLst>
      <p:ext uri="{BB962C8B-B14F-4D97-AF65-F5344CB8AC3E}">
        <p14:creationId xmlns:p14="http://schemas.microsoft.com/office/powerpoint/2010/main" val="25395814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1">
              <a:lumMod val="75000"/>
              <a:lumOff val="2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A67F177-E5D3-44A1-8082-75BE67D70CAB}"/>
              </a:ext>
            </a:extLst>
          </p:cNvPr>
          <p:cNvSpPr>
            <a:spLocks noGrp="1"/>
          </p:cNvSpPr>
          <p:nvPr>
            <p:ph type="title"/>
          </p:nvPr>
        </p:nvSpPr>
        <p:spPr>
          <a:xfrm>
            <a:off x="643467" y="643467"/>
            <a:ext cx="3363974" cy="1597315"/>
          </a:xfrm>
          <a:noFill/>
          <a:ln w="19050">
            <a:solidFill>
              <a:schemeClr val="bg1"/>
            </a:solidFill>
          </a:ln>
        </p:spPr>
        <p:txBody>
          <a:bodyPr wrap="square">
            <a:normAutofit/>
          </a:bodyPr>
          <a:lstStyle/>
          <a:p>
            <a:pPr algn="ctr"/>
            <a:r>
              <a:rPr lang="en-US" sz="2800">
                <a:solidFill>
                  <a:schemeClr val="bg1"/>
                </a:solidFill>
              </a:rPr>
              <a:t>Obesity- An unhealthy weight</a:t>
            </a:r>
          </a:p>
        </p:txBody>
      </p:sp>
      <p:sp>
        <p:nvSpPr>
          <p:cNvPr id="3" name="Content Placeholder 2">
            <a:extLst>
              <a:ext uri="{FF2B5EF4-FFF2-40B4-BE49-F238E27FC236}">
                <a16:creationId xmlns:a16="http://schemas.microsoft.com/office/drawing/2014/main" id="{4029EEE8-BE2D-4B22-9430-86739E495E9D}"/>
              </a:ext>
            </a:extLst>
          </p:cNvPr>
          <p:cNvSpPr>
            <a:spLocks noGrp="1"/>
          </p:cNvSpPr>
          <p:nvPr>
            <p:ph idx="1"/>
          </p:nvPr>
        </p:nvSpPr>
        <p:spPr>
          <a:xfrm>
            <a:off x="643468" y="2638044"/>
            <a:ext cx="3363974" cy="3415622"/>
          </a:xfrm>
        </p:spPr>
        <p:txBody>
          <a:bodyPr>
            <a:normAutofit/>
          </a:bodyPr>
          <a:lstStyle/>
          <a:p>
            <a:pPr marL="0" indent="0" algn="ctr">
              <a:buNone/>
            </a:pPr>
            <a:r>
              <a:rPr lang="en-US" dirty="0">
                <a:solidFill>
                  <a:srgbClr val="FF33CC"/>
                </a:solidFill>
              </a:rPr>
              <a:t>Body Mass Index:  BMI</a:t>
            </a:r>
          </a:p>
          <a:p>
            <a:pPr marL="0" indent="0">
              <a:buNone/>
            </a:pPr>
            <a:endParaRPr lang="en-US" sz="2000" dirty="0">
              <a:solidFill>
                <a:schemeClr val="bg1"/>
              </a:solidFill>
            </a:endParaRPr>
          </a:p>
        </p:txBody>
      </p:sp>
      <p:pic>
        <p:nvPicPr>
          <p:cNvPr id="4" name="Picture 3" descr="A screenshot of a cell phone&#10;&#10;Description generated with very high confidence">
            <a:extLst>
              <a:ext uri="{FF2B5EF4-FFF2-40B4-BE49-F238E27FC236}">
                <a16:creationId xmlns:a16="http://schemas.microsoft.com/office/drawing/2014/main" id="{7770D4F0-FF96-404A-934B-99FFD4D60D16}"/>
              </a:ext>
            </a:extLst>
          </p:cNvPr>
          <p:cNvPicPr>
            <a:picLocks noChangeAspect="1"/>
          </p:cNvPicPr>
          <p:nvPr/>
        </p:nvPicPr>
        <p:blipFill>
          <a:blip r:embed="rId2"/>
          <a:stretch>
            <a:fillRect/>
          </a:stretch>
        </p:blipFill>
        <p:spPr>
          <a:xfrm>
            <a:off x="5297763" y="750998"/>
            <a:ext cx="6250769" cy="5195136"/>
          </a:xfrm>
          <a:prstGeom prst="rect">
            <a:avLst/>
          </a:prstGeom>
        </p:spPr>
      </p:pic>
    </p:spTree>
    <p:extLst>
      <p:ext uri="{BB962C8B-B14F-4D97-AF65-F5344CB8AC3E}">
        <p14:creationId xmlns:p14="http://schemas.microsoft.com/office/powerpoint/2010/main" val="29849048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47C8CCB-F95D-4249-92DD-651249D3535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AB71E5A2-9439-4ADD-897F-624AAED7DFA0}"/>
              </a:ext>
            </a:extLst>
          </p:cNvPr>
          <p:cNvPicPr>
            <a:picLocks noChangeAspect="1"/>
          </p:cNvPicPr>
          <p:nvPr/>
        </p:nvPicPr>
        <p:blipFill>
          <a:blip r:embed="rId3"/>
          <a:stretch>
            <a:fillRect/>
          </a:stretch>
        </p:blipFill>
        <p:spPr>
          <a:xfrm>
            <a:off x="2887940" y="417006"/>
            <a:ext cx="8608311" cy="6219505"/>
          </a:xfrm>
          <a:prstGeom prst="rect">
            <a:avLst/>
          </a:prstGeom>
        </p:spPr>
      </p:pic>
      <p:sp>
        <p:nvSpPr>
          <p:cNvPr id="2" name="Title 1">
            <a:extLst>
              <a:ext uri="{FF2B5EF4-FFF2-40B4-BE49-F238E27FC236}">
                <a16:creationId xmlns:a16="http://schemas.microsoft.com/office/drawing/2014/main" id="{31B524B7-1B17-4E6E-832C-271ACD4C6AB7}"/>
              </a:ext>
            </a:extLst>
          </p:cNvPr>
          <p:cNvSpPr>
            <a:spLocks noGrp="1"/>
          </p:cNvSpPr>
          <p:nvPr>
            <p:ph type="title"/>
          </p:nvPr>
        </p:nvSpPr>
        <p:spPr>
          <a:xfrm>
            <a:off x="640080" y="2074363"/>
            <a:ext cx="2752354" cy="2709275"/>
          </a:xfrm>
          <a:prstGeom prst="ellipse">
            <a:avLst/>
          </a:prstGeom>
          <a:solidFill>
            <a:schemeClr val="tx1">
              <a:lumMod val="85000"/>
              <a:lumOff val="15000"/>
            </a:schemeClr>
          </a:solidFill>
          <a:ln w="174625" cmpd="thinThick">
            <a:solidFill>
              <a:schemeClr val="tx1">
                <a:lumMod val="85000"/>
                <a:lumOff val="15000"/>
              </a:schemeClr>
            </a:solidFill>
          </a:ln>
        </p:spPr>
        <p:txBody>
          <a:bodyPr vert="horz" lIns="91440" tIns="45720" rIns="91440" bIns="45720" rtlCol="0" anchor="ctr">
            <a:normAutofit fontScale="90000"/>
          </a:bodyPr>
          <a:lstStyle/>
          <a:p>
            <a:pPr algn="ctr"/>
            <a:r>
              <a:rPr lang="en-US" sz="2600" kern="1200" dirty="0">
                <a:solidFill>
                  <a:schemeClr val="bg1"/>
                </a:solidFill>
                <a:latin typeface="+mj-lt"/>
                <a:ea typeface="+mj-ea"/>
                <a:cs typeface="+mj-cs"/>
              </a:rPr>
              <a:t>A Common Cause of disease- Obesity and Metabolic Syndrome</a:t>
            </a:r>
          </a:p>
        </p:txBody>
      </p:sp>
      <p:pic>
        <p:nvPicPr>
          <p:cNvPr id="9" name="Picture 8">
            <a:extLst>
              <a:ext uri="{FF2B5EF4-FFF2-40B4-BE49-F238E27FC236}">
                <a16:creationId xmlns:a16="http://schemas.microsoft.com/office/drawing/2014/main" id="{1611EF6D-9CCB-490B-A711-A15FE2483F88}"/>
              </a:ext>
            </a:extLst>
          </p:cNvPr>
          <p:cNvPicPr>
            <a:picLocks noChangeAspect="1"/>
          </p:cNvPicPr>
          <p:nvPr/>
        </p:nvPicPr>
        <p:blipFill>
          <a:blip r:embed="rId4"/>
          <a:stretch>
            <a:fillRect/>
          </a:stretch>
        </p:blipFill>
        <p:spPr>
          <a:xfrm>
            <a:off x="374251" y="5792435"/>
            <a:ext cx="1265054" cy="968977"/>
          </a:xfrm>
          <a:prstGeom prst="rect">
            <a:avLst/>
          </a:prstGeom>
        </p:spPr>
      </p:pic>
      <p:pic>
        <p:nvPicPr>
          <p:cNvPr id="10" name="Picture 9">
            <a:extLst>
              <a:ext uri="{FF2B5EF4-FFF2-40B4-BE49-F238E27FC236}">
                <a16:creationId xmlns:a16="http://schemas.microsoft.com/office/drawing/2014/main" id="{E35AF330-F0D2-49FF-95C7-D0B0FDB51921}"/>
              </a:ext>
            </a:extLst>
          </p:cNvPr>
          <p:cNvPicPr>
            <a:picLocks noChangeAspect="1"/>
          </p:cNvPicPr>
          <p:nvPr/>
        </p:nvPicPr>
        <p:blipFill rotWithShape="1">
          <a:blip r:embed="rId5"/>
          <a:srcRect b="4582"/>
          <a:stretch/>
        </p:blipFill>
        <p:spPr>
          <a:xfrm>
            <a:off x="530763" y="319470"/>
            <a:ext cx="952029" cy="968977"/>
          </a:xfrm>
          <a:prstGeom prst="rect">
            <a:avLst/>
          </a:prstGeom>
        </p:spPr>
      </p:pic>
    </p:spTree>
    <p:extLst>
      <p:ext uri="{BB962C8B-B14F-4D97-AF65-F5344CB8AC3E}">
        <p14:creationId xmlns:p14="http://schemas.microsoft.com/office/powerpoint/2010/main" val="38981941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E862BE82-D00D-42C1-BF16-93AA37870C32}"/>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F6D92C2D-1D3D-4974-918C-06579FB354A9}"/>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33" y="-2"/>
            <a:ext cx="5441859" cy="5654940"/>
          </a:xfrm>
          <a:custGeom>
            <a:avLst/>
            <a:gdLst>
              <a:gd name="connsiteX0" fmla="*/ 0 w 5441859"/>
              <a:gd name="connsiteY0" fmla="*/ 0 h 5654940"/>
              <a:gd name="connsiteX1" fmla="*/ 4400492 w 5441859"/>
              <a:gd name="connsiteY1" fmla="*/ 0 h 5654940"/>
              <a:gd name="connsiteX2" fmla="*/ 4484767 w 5441859"/>
              <a:gd name="connsiteY2" fmla="*/ 76595 h 5654940"/>
              <a:gd name="connsiteX3" fmla="*/ 5441859 w 5441859"/>
              <a:gd name="connsiteY3" fmla="*/ 2387221 h 5654940"/>
              <a:gd name="connsiteX4" fmla="*/ 2174140 w 5441859"/>
              <a:gd name="connsiteY4" fmla="*/ 5654940 h 5654940"/>
              <a:gd name="connsiteX5" fmla="*/ 156693 w 5441859"/>
              <a:gd name="connsiteY5" fmla="*/ 4957981 h 5654940"/>
              <a:gd name="connsiteX6" fmla="*/ 0 w 5441859"/>
              <a:gd name="connsiteY6" fmla="*/ 4820612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0" y="0"/>
                </a:moveTo>
                <a:lnTo>
                  <a:pt x="4400492" y="0"/>
                </a:lnTo>
                <a:lnTo>
                  <a:pt x="4484767" y="76595"/>
                </a:lnTo>
                <a:cubicBezTo>
                  <a:pt x="5076108" y="667936"/>
                  <a:pt x="5441859" y="1484866"/>
                  <a:pt x="5441859" y="2387221"/>
                </a:cubicBezTo>
                <a:cubicBezTo>
                  <a:pt x="5441859" y="4191932"/>
                  <a:pt x="3978851" y="5654940"/>
                  <a:pt x="2174140" y="5654940"/>
                </a:cubicBezTo>
                <a:cubicBezTo>
                  <a:pt x="1412778" y="5654940"/>
                  <a:pt x="712231" y="5394557"/>
                  <a:pt x="156693" y="4957981"/>
                </a:cubicBezTo>
                <a:lnTo>
                  <a:pt x="0" y="4820612"/>
                </a:lnTo>
                <a:close/>
              </a:path>
            </a:pathLst>
          </a:custGeom>
          <a:solidFill>
            <a:schemeClr val="bg1">
              <a:lumMod val="95000"/>
              <a:lumOff val="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Content Placeholder 3">
            <a:extLst>
              <a:ext uri="{FF2B5EF4-FFF2-40B4-BE49-F238E27FC236}">
                <a16:creationId xmlns:a16="http://schemas.microsoft.com/office/drawing/2014/main" id="{9259F247-B992-43E4-8C1C-4C1F294BB7DB}"/>
              </a:ext>
            </a:extLst>
          </p:cNvPr>
          <p:cNvPicPr>
            <a:picLocks noChangeAspect="1"/>
          </p:cNvPicPr>
          <p:nvPr/>
        </p:nvPicPr>
        <p:blipFill>
          <a:blip r:embed="rId3"/>
          <a:stretch>
            <a:fillRect/>
          </a:stretch>
        </p:blipFill>
        <p:spPr>
          <a:xfrm>
            <a:off x="5609220" y="1036835"/>
            <a:ext cx="6412745" cy="4232411"/>
          </a:xfrm>
          <a:prstGeom prst="rect">
            <a:avLst/>
          </a:prstGeom>
        </p:spPr>
      </p:pic>
      <p:sp>
        <p:nvSpPr>
          <p:cNvPr id="2" name="Title 1">
            <a:extLst>
              <a:ext uri="{FF2B5EF4-FFF2-40B4-BE49-F238E27FC236}">
                <a16:creationId xmlns:a16="http://schemas.microsoft.com/office/drawing/2014/main" id="{CB707296-5B4B-46AC-941F-91DE08382481}"/>
              </a:ext>
            </a:extLst>
          </p:cNvPr>
          <p:cNvSpPr>
            <a:spLocks noGrp="1"/>
          </p:cNvSpPr>
          <p:nvPr>
            <p:ph type="title"/>
          </p:nvPr>
        </p:nvSpPr>
        <p:spPr>
          <a:xfrm>
            <a:off x="750242" y="632990"/>
            <a:ext cx="4062643" cy="1043409"/>
          </a:xfrm>
        </p:spPr>
        <p:txBody>
          <a:bodyPr>
            <a:normAutofit/>
          </a:bodyPr>
          <a:lstStyle/>
          <a:p>
            <a:r>
              <a:rPr lang="en-US" sz="3300" dirty="0"/>
              <a:t>			Obesity in youth</a:t>
            </a:r>
          </a:p>
        </p:txBody>
      </p:sp>
      <p:pic>
        <p:nvPicPr>
          <p:cNvPr id="6" name="Picture 5">
            <a:extLst>
              <a:ext uri="{FF2B5EF4-FFF2-40B4-BE49-F238E27FC236}">
                <a16:creationId xmlns:a16="http://schemas.microsoft.com/office/drawing/2014/main" id="{459DC60D-1A74-4C57-BCBE-6E80F1C94FBC}"/>
              </a:ext>
            </a:extLst>
          </p:cNvPr>
          <p:cNvPicPr>
            <a:picLocks noChangeAspect="1"/>
          </p:cNvPicPr>
          <p:nvPr/>
        </p:nvPicPr>
        <p:blipFill>
          <a:blip r:embed="rId4"/>
          <a:stretch>
            <a:fillRect/>
          </a:stretch>
        </p:blipFill>
        <p:spPr>
          <a:xfrm>
            <a:off x="6316531" y="1154694"/>
            <a:ext cx="929560" cy="710577"/>
          </a:xfrm>
          <a:prstGeom prst="rect">
            <a:avLst/>
          </a:prstGeom>
        </p:spPr>
      </p:pic>
      <p:pic>
        <p:nvPicPr>
          <p:cNvPr id="12" name="Content Placeholder 11">
            <a:extLst>
              <a:ext uri="{FF2B5EF4-FFF2-40B4-BE49-F238E27FC236}">
                <a16:creationId xmlns:a16="http://schemas.microsoft.com/office/drawing/2014/main" id="{FEC11AF6-DDB2-449C-A4A7-8452A2073775}"/>
              </a:ext>
            </a:extLst>
          </p:cNvPr>
          <p:cNvPicPr>
            <a:picLocks noGrp="1" noChangeAspect="1"/>
          </p:cNvPicPr>
          <p:nvPr>
            <p:ph idx="1"/>
          </p:nvPr>
        </p:nvPicPr>
        <p:blipFill>
          <a:blip r:embed="rId5"/>
          <a:stretch>
            <a:fillRect/>
          </a:stretch>
        </p:blipFill>
        <p:spPr>
          <a:xfrm>
            <a:off x="1503646" y="1642641"/>
            <a:ext cx="2911614" cy="3020800"/>
          </a:xfrm>
          <a:prstGeom prst="rect">
            <a:avLst/>
          </a:prstGeom>
        </p:spPr>
      </p:pic>
    </p:spTree>
    <p:extLst>
      <p:ext uri="{BB962C8B-B14F-4D97-AF65-F5344CB8AC3E}">
        <p14:creationId xmlns:p14="http://schemas.microsoft.com/office/powerpoint/2010/main" val="2016323276"/>
      </p:ext>
    </p:extLst>
  </p:cSld>
  <p:clrMapOvr>
    <a:overrideClrMapping bg1="dk1" tx1="lt1" bg2="dk2" tx2="lt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Rectangle 9">
            <a:extLst>
              <a:ext uri="{FF2B5EF4-FFF2-40B4-BE49-F238E27FC236}">
                <a16:creationId xmlns:a16="http://schemas.microsoft.com/office/drawing/2014/main" id="{BE95D989-81FA-4BAD-9AD5-E46CEDA91B36}"/>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3"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Content Placeholder 4">
            <a:extLst>
              <a:ext uri="{FF2B5EF4-FFF2-40B4-BE49-F238E27FC236}">
                <a16:creationId xmlns:a16="http://schemas.microsoft.com/office/drawing/2014/main" id="{F8933B33-99AD-407C-A2DF-0F39DC8E8AB0}"/>
              </a:ext>
            </a:extLst>
          </p:cNvPr>
          <p:cNvPicPr>
            <a:picLocks noGrp="1" noChangeAspect="1"/>
          </p:cNvPicPr>
          <p:nvPr>
            <p:ph idx="1"/>
          </p:nvPr>
        </p:nvPicPr>
        <p:blipFill>
          <a:blip r:embed="rId3"/>
          <a:stretch>
            <a:fillRect/>
          </a:stretch>
        </p:blipFill>
        <p:spPr>
          <a:xfrm>
            <a:off x="5458966" y="643467"/>
            <a:ext cx="6006540" cy="5571066"/>
          </a:xfrm>
          <a:prstGeom prst="rect">
            <a:avLst/>
          </a:prstGeom>
        </p:spPr>
      </p:pic>
      <p:sp>
        <p:nvSpPr>
          <p:cNvPr id="12" name="Rectangle 11">
            <a:extLst>
              <a:ext uri="{FF2B5EF4-FFF2-40B4-BE49-F238E27FC236}">
                <a16:creationId xmlns:a16="http://schemas.microsoft.com/office/drawing/2014/main" id="{156189E5-8A3E-4CFD-B71B-CCD0F8495E56}"/>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3" y="0"/>
            <a:ext cx="142074" cy="6858000"/>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F2955D99-D7FF-46E7-9A61-0862104695CD}"/>
              </a:ext>
            </a:extLst>
          </p:cNvPr>
          <p:cNvSpPr>
            <a:spLocks noGrp="1"/>
          </p:cNvSpPr>
          <p:nvPr>
            <p:ph type="title"/>
          </p:nvPr>
        </p:nvSpPr>
        <p:spPr>
          <a:xfrm>
            <a:off x="804673" y="1257300"/>
            <a:ext cx="3348227" cy="2626187"/>
          </a:xfrm>
        </p:spPr>
        <p:txBody>
          <a:bodyPr vert="horz" lIns="91440" tIns="45720" rIns="91440" bIns="45720" rtlCol="0" anchor="b">
            <a:normAutofit/>
          </a:bodyPr>
          <a:lstStyle/>
          <a:p>
            <a:r>
              <a:rPr lang="en-US" sz="4000" kern="1200">
                <a:solidFill>
                  <a:schemeClr val="bg1">
                    <a:lumMod val="85000"/>
                    <a:lumOff val="15000"/>
                  </a:schemeClr>
                </a:solidFill>
                <a:latin typeface="+mj-lt"/>
                <a:ea typeface="+mj-ea"/>
                <a:cs typeface="+mj-cs"/>
              </a:rPr>
              <a:t>Metabolic Syndrome</a:t>
            </a:r>
          </a:p>
        </p:txBody>
      </p:sp>
      <p:sp>
        <p:nvSpPr>
          <p:cNvPr id="3" name="TextBox 2">
            <a:extLst>
              <a:ext uri="{FF2B5EF4-FFF2-40B4-BE49-F238E27FC236}">
                <a16:creationId xmlns:a16="http://schemas.microsoft.com/office/drawing/2014/main" id="{67C05E8F-AE44-4E5F-8434-B52C4F9B3228}"/>
              </a:ext>
            </a:extLst>
          </p:cNvPr>
          <p:cNvSpPr txBox="1"/>
          <p:nvPr/>
        </p:nvSpPr>
        <p:spPr>
          <a:xfrm>
            <a:off x="9496096" y="3060005"/>
            <a:ext cx="1718441" cy="523220"/>
          </a:xfrm>
          <a:prstGeom prst="rect">
            <a:avLst/>
          </a:prstGeom>
          <a:noFill/>
        </p:spPr>
        <p:txBody>
          <a:bodyPr wrap="square" rtlCol="0">
            <a:spAutoFit/>
          </a:bodyPr>
          <a:lstStyle/>
          <a:p>
            <a:r>
              <a:rPr lang="en-US" sz="1400" dirty="0">
                <a:solidFill>
                  <a:srgbClr val="FF0000"/>
                </a:solidFill>
              </a:rPr>
              <a:t>Good cholesterol is low</a:t>
            </a:r>
          </a:p>
        </p:txBody>
      </p:sp>
      <p:sp>
        <p:nvSpPr>
          <p:cNvPr id="4" name="TextBox 3">
            <a:extLst>
              <a:ext uri="{FF2B5EF4-FFF2-40B4-BE49-F238E27FC236}">
                <a16:creationId xmlns:a16="http://schemas.microsoft.com/office/drawing/2014/main" id="{E1504779-1BF4-496A-A00E-8C394D75926A}"/>
              </a:ext>
            </a:extLst>
          </p:cNvPr>
          <p:cNvSpPr txBox="1"/>
          <p:nvPr/>
        </p:nvSpPr>
        <p:spPr>
          <a:xfrm>
            <a:off x="8902262" y="5202621"/>
            <a:ext cx="1718441" cy="307777"/>
          </a:xfrm>
          <a:prstGeom prst="rect">
            <a:avLst/>
          </a:prstGeom>
          <a:noFill/>
        </p:spPr>
        <p:txBody>
          <a:bodyPr wrap="square" rtlCol="0">
            <a:spAutoFit/>
          </a:bodyPr>
          <a:lstStyle/>
          <a:p>
            <a:r>
              <a:rPr lang="en-US" sz="1400" dirty="0">
                <a:solidFill>
                  <a:srgbClr val="FF0000"/>
                </a:solidFill>
              </a:rPr>
              <a:t>High sugar</a:t>
            </a:r>
          </a:p>
        </p:txBody>
      </p:sp>
      <p:sp>
        <p:nvSpPr>
          <p:cNvPr id="6" name="TextBox 5">
            <a:extLst>
              <a:ext uri="{FF2B5EF4-FFF2-40B4-BE49-F238E27FC236}">
                <a16:creationId xmlns:a16="http://schemas.microsoft.com/office/drawing/2014/main" id="{10F5BC90-0B48-4314-BDC0-543E0BE68542}"/>
              </a:ext>
            </a:extLst>
          </p:cNvPr>
          <p:cNvSpPr txBox="1"/>
          <p:nvPr/>
        </p:nvSpPr>
        <p:spPr>
          <a:xfrm>
            <a:off x="6768030" y="5410550"/>
            <a:ext cx="1639614" cy="307777"/>
          </a:xfrm>
          <a:prstGeom prst="rect">
            <a:avLst/>
          </a:prstGeom>
          <a:noFill/>
        </p:spPr>
        <p:txBody>
          <a:bodyPr wrap="square" rtlCol="0">
            <a:spAutoFit/>
          </a:bodyPr>
          <a:lstStyle/>
          <a:p>
            <a:r>
              <a:rPr lang="en-US" sz="1400" dirty="0">
                <a:solidFill>
                  <a:srgbClr val="FF0000"/>
                </a:solidFill>
              </a:rPr>
              <a:t>Heavy weight</a:t>
            </a:r>
          </a:p>
        </p:txBody>
      </p:sp>
      <p:sp>
        <p:nvSpPr>
          <p:cNvPr id="7" name="TextBox 6">
            <a:extLst>
              <a:ext uri="{FF2B5EF4-FFF2-40B4-BE49-F238E27FC236}">
                <a16:creationId xmlns:a16="http://schemas.microsoft.com/office/drawing/2014/main" id="{8440A06F-C716-414D-8710-761671C4F35F}"/>
              </a:ext>
            </a:extLst>
          </p:cNvPr>
          <p:cNvSpPr txBox="1"/>
          <p:nvPr/>
        </p:nvSpPr>
        <p:spPr>
          <a:xfrm>
            <a:off x="6048124" y="3111062"/>
            <a:ext cx="1429407" cy="523220"/>
          </a:xfrm>
          <a:prstGeom prst="rect">
            <a:avLst/>
          </a:prstGeom>
          <a:noFill/>
        </p:spPr>
        <p:txBody>
          <a:bodyPr wrap="square" rtlCol="0">
            <a:spAutoFit/>
          </a:bodyPr>
          <a:lstStyle/>
          <a:p>
            <a:r>
              <a:rPr lang="en-US" sz="1400" dirty="0">
                <a:solidFill>
                  <a:srgbClr val="FF0000"/>
                </a:solidFill>
              </a:rPr>
              <a:t>Bad cholesterol</a:t>
            </a:r>
          </a:p>
          <a:p>
            <a:r>
              <a:rPr lang="en-US" sz="1400" dirty="0">
                <a:solidFill>
                  <a:srgbClr val="FF0000"/>
                </a:solidFill>
              </a:rPr>
              <a:t>Is high</a:t>
            </a:r>
          </a:p>
        </p:txBody>
      </p:sp>
    </p:spTree>
    <p:extLst>
      <p:ext uri="{BB962C8B-B14F-4D97-AF65-F5344CB8AC3E}">
        <p14:creationId xmlns:p14="http://schemas.microsoft.com/office/powerpoint/2010/main" val="37745308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8E89D5E-1885-4160-AC77-CC471DD1D0D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3600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550D2BD1-98F9-412D-905B-3A843EF4078B}"/>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2971800"/>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943277" y="712269"/>
            <a:ext cx="3370998" cy="5502264"/>
          </a:xfrm>
        </p:spPr>
        <p:txBody>
          <a:bodyPr>
            <a:normAutofit/>
          </a:bodyPr>
          <a:lstStyle/>
          <a:p>
            <a:r>
              <a:rPr lang="en-US" dirty="0">
                <a:solidFill>
                  <a:srgbClr val="FFFFFF"/>
                </a:solidFill>
              </a:rPr>
              <a:t>Prevention is Key</a:t>
            </a:r>
          </a:p>
        </p:txBody>
      </p:sp>
      <p:graphicFrame>
        <p:nvGraphicFramePr>
          <p:cNvPr id="5" name="Content Placeholder 2">
            <a:extLst>
              <a:ext uri="{FF2B5EF4-FFF2-40B4-BE49-F238E27FC236}">
                <a16:creationId xmlns:a16="http://schemas.microsoft.com/office/drawing/2014/main" id="{3A39DAAF-D8D9-46C0-B519-9E5632A86E45}"/>
              </a:ext>
            </a:extLst>
          </p:cNvPr>
          <p:cNvGraphicFramePr>
            <a:graphicFrameLocks noGrp="1"/>
          </p:cNvGraphicFramePr>
          <p:nvPr>
            <p:ph idx="1"/>
            <p:extLst>
              <p:ext uri="{D42A27DB-BD31-4B8C-83A1-F6EECF244321}">
                <p14:modId xmlns:p14="http://schemas.microsoft.com/office/powerpoint/2010/main" val="473565000"/>
              </p:ext>
            </p:extLst>
          </p:nvPr>
        </p:nvGraphicFramePr>
        <p:xfrm>
          <a:off x="5257552" y="609600"/>
          <a:ext cx="6291511" cy="56054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6" name="Group 5">
            <a:extLst>
              <a:ext uri="{FF2B5EF4-FFF2-40B4-BE49-F238E27FC236}">
                <a16:creationId xmlns:a16="http://schemas.microsoft.com/office/drawing/2014/main" id="{D5BE1C97-B81B-453D-B7F8-216702A3C498}"/>
              </a:ext>
            </a:extLst>
          </p:cNvPr>
          <p:cNvGrpSpPr/>
          <p:nvPr/>
        </p:nvGrpSpPr>
        <p:grpSpPr>
          <a:xfrm>
            <a:off x="5280025" y="6297936"/>
            <a:ext cx="6269038" cy="560064"/>
            <a:chOff x="0" y="5011247"/>
            <a:chExt cx="6269038" cy="560064"/>
          </a:xfrm>
        </p:grpSpPr>
        <p:sp>
          <p:nvSpPr>
            <p:cNvPr id="7" name="Rectangle: Rounded Corners 6">
              <a:extLst>
                <a:ext uri="{FF2B5EF4-FFF2-40B4-BE49-F238E27FC236}">
                  <a16:creationId xmlns:a16="http://schemas.microsoft.com/office/drawing/2014/main" id="{DE7D65B6-767B-48B8-96EF-ACD58B0806E1}"/>
                </a:ext>
              </a:extLst>
            </p:cNvPr>
            <p:cNvSpPr/>
            <p:nvPr/>
          </p:nvSpPr>
          <p:spPr>
            <a:xfrm>
              <a:off x="0" y="5011247"/>
              <a:ext cx="6269038" cy="560064"/>
            </a:xfrm>
            <a:prstGeom prst="roundRect">
              <a:avLst/>
            </a:prstGeom>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sp>
        <p:sp>
          <p:nvSpPr>
            <p:cNvPr id="8" name="Rectangle: Rounded Corners 4">
              <a:extLst>
                <a:ext uri="{FF2B5EF4-FFF2-40B4-BE49-F238E27FC236}">
                  <a16:creationId xmlns:a16="http://schemas.microsoft.com/office/drawing/2014/main" id="{1B7858E4-5D0F-4810-B5AA-9EB7CF0DDAA4}"/>
                </a:ext>
              </a:extLst>
            </p:cNvPr>
            <p:cNvSpPr txBox="1"/>
            <p:nvPr/>
          </p:nvSpPr>
          <p:spPr>
            <a:xfrm>
              <a:off x="27340" y="5038587"/>
              <a:ext cx="6214358" cy="50538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t>Don’t smoke!</a:t>
              </a:r>
            </a:p>
          </p:txBody>
        </p:sp>
      </p:grpSp>
    </p:spTree>
    <p:extLst>
      <p:ext uri="{BB962C8B-B14F-4D97-AF65-F5344CB8AC3E}">
        <p14:creationId xmlns:p14="http://schemas.microsoft.com/office/powerpoint/2010/main" val="32341370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Content Placeholder 3">
            <a:extLst>
              <a:ext uri="{FF2B5EF4-FFF2-40B4-BE49-F238E27FC236}">
                <a16:creationId xmlns:a16="http://schemas.microsoft.com/office/drawing/2014/main" id="{B4481D44-72EB-4113-A454-B8CAE00E50BD}"/>
              </a:ext>
            </a:extLst>
          </p:cNvPr>
          <p:cNvPicPr>
            <a:picLocks noChangeAspect="1"/>
          </p:cNvPicPr>
          <p:nvPr/>
        </p:nvPicPr>
        <p:blipFill rotWithShape="1">
          <a:blip r:embed="rId2"/>
          <a:srcRect r="5333"/>
          <a:stretch/>
        </p:blipFill>
        <p:spPr>
          <a:xfrm>
            <a:off x="0" y="-11422"/>
            <a:ext cx="12192000" cy="6857990"/>
          </a:xfrm>
          <a:prstGeom prst="rect">
            <a:avLst/>
          </a:prstGeom>
        </p:spPr>
      </p:pic>
      <p:sp>
        <p:nvSpPr>
          <p:cNvPr id="19" name="Freeform 5">
            <a:extLst>
              <a:ext uri="{FF2B5EF4-FFF2-40B4-BE49-F238E27FC236}">
                <a16:creationId xmlns:a16="http://schemas.microsoft.com/office/drawing/2014/main" id="{3CD9DF72-87A3-404E-A828-84CBF11A8303}"/>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cxnSp>
        <p:nvCxnSpPr>
          <p:cNvPr id="21" name="Straight Connector 20">
            <a:extLst>
              <a:ext uri="{FF2B5EF4-FFF2-40B4-BE49-F238E27FC236}">
                <a16:creationId xmlns:a16="http://schemas.microsoft.com/office/drawing/2014/main" id="{20E3A342-4D61-4E3F-AF90-1AB42AEB96CC}"/>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6861CF9D-ED25-425D-B08D-F9D36D3E9E4F}"/>
              </a:ext>
            </a:extLst>
          </p:cNvPr>
          <p:cNvSpPr>
            <a:spLocks noGrp="1"/>
          </p:cNvSpPr>
          <p:nvPr>
            <p:ph type="title"/>
          </p:nvPr>
        </p:nvSpPr>
        <p:spPr>
          <a:xfrm>
            <a:off x="709448" y="1913950"/>
            <a:ext cx="4204137" cy="1342754"/>
          </a:xfrm>
        </p:spPr>
        <p:txBody>
          <a:bodyPr>
            <a:normAutofit fontScale="90000"/>
          </a:bodyPr>
          <a:lstStyle/>
          <a:p>
            <a:pPr algn="ctr"/>
            <a:r>
              <a:rPr lang="en-US" sz="3600" dirty="0">
                <a:effectLst>
                  <a:outerShdw blurRad="38100" dist="38100" dir="2700000" algn="tl">
                    <a:srgbClr val="000000">
                      <a:alpha val="43137"/>
                    </a:srgbClr>
                  </a:outerShdw>
                </a:effectLst>
              </a:rPr>
              <a:t>Work with your friends to stay healthy</a:t>
            </a:r>
          </a:p>
        </p:txBody>
      </p:sp>
      <p:sp>
        <p:nvSpPr>
          <p:cNvPr id="9" name="Content Placeholder 8">
            <a:extLst>
              <a:ext uri="{FF2B5EF4-FFF2-40B4-BE49-F238E27FC236}">
                <a16:creationId xmlns:a16="http://schemas.microsoft.com/office/drawing/2014/main" id="{03EE033C-6529-484F-A897-A0188BD45F75}"/>
              </a:ext>
            </a:extLst>
          </p:cNvPr>
          <p:cNvSpPr>
            <a:spLocks noGrp="1"/>
          </p:cNvSpPr>
          <p:nvPr>
            <p:ph idx="1"/>
          </p:nvPr>
        </p:nvSpPr>
        <p:spPr>
          <a:xfrm>
            <a:off x="525516" y="3417573"/>
            <a:ext cx="4593021" cy="2619839"/>
          </a:xfrm>
        </p:spPr>
        <p:txBody>
          <a:bodyPr anchor="ctr">
            <a:normAutofit/>
          </a:bodyPr>
          <a:lstStyle/>
          <a:p>
            <a:pPr marL="0" indent="0">
              <a:buNone/>
            </a:pPr>
            <a:r>
              <a:rPr lang="en-US" sz="2400" b="1" dirty="0">
                <a:solidFill>
                  <a:schemeClr val="accent1"/>
                </a:solidFill>
              </a:rPr>
              <a:t>Use “apps” to: </a:t>
            </a:r>
          </a:p>
          <a:p>
            <a:r>
              <a:rPr lang="en-US" sz="2400" b="1" dirty="0">
                <a:solidFill>
                  <a:schemeClr val="accent1"/>
                </a:solidFill>
              </a:rPr>
              <a:t>Eat better</a:t>
            </a:r>
          </a:p>
          <a:p>
            <a:r>
              <a:rPr lang="en-US" sz="2400" b="1" dirty="0">
                <a:solidFill>
                  <a:schemeClr val="accent1"/>
                </a:solidFill>
              </a:rPr>
              <a:t>Track your exercise</a:t>
            </a:r>
          </a:p>
          <a:p>
            <a:r>
              <a:rPr lang="en-US" sz="2400" b="1" dirty="0">
                <a:solidFill>
                  <a:schemeClr val="accent1"/>
                </a:solidFill>
              </a:rPr>
              <a:t>Competition is fun!</a:t>
            </a:r>
            <a:endParaRPr lang="en-US" sz="1800" dirty="0"/>
          </a:p>
        </p:txBody>
      </p:sp>
    </p:spTree>
    <p:extLst>
      <p:ext uri="{BB962C8B-B14F-4D97-AF65-F5344CB8AC3E}">
        <p14:creationId xmlns:p14="http://schemas.microsoft.com/office/powerpoint/2010/main" val="37788157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9">
            <a:extLst>
              <a:ext uri="{FF2B5EF4-FFF2-40B4-BE49-F238E27FC236}">
                <a16:creationId xmlns:a16="http://schemas.microsoft.com/office/drawing/2014/main" id="{08E89D5E-1885-4160-AC77-CC471DD1D0D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3600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1">
            <a:extLst>
              <a:ext uri="{FF2B5EF4-FFF2-40B4-BE49-F238E27FC236}">
                <a16:creationId xmlns:a16="http://schemas.microsoft.com/office/drawing/2014/main" id="{550D2BD1-98F9-412D-905B-3A843EF4078B}"/>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2971800"/>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943277" y="712269"/>
            <a:ext cx="3370998" cy="5502264"/>
          </a:xfrm>
        </p:spPr>
        <p:txBody>
          <a:bodyPr>
            <a:normAutofit/>
          </a:bodyPr>
          <a:lstStyle/>
          <a:p>
            <a:r>
              <a:rPr lang="en-US">
                <a:solidFill>
                  <a:srgbClr val="FFFFFF"/>
                </a:solidFill>
              </a:rPr>
              <a:t>Overview</a:t>
            </a:r>
          </a:p>
        </p:txBody>
      </p:sp>
      <p:graphicFrame>
        <p:nvGraphicFramePr>
          <p:cNvPr id="16" name="Content Placeholder 2">
            <a:extLst>
              <a:ext uri="{FF2B5EF4-FFF2-40B4-BE49-F238E27FC236}">
                <a16:creationId xmlns:a16="http://schemas.microsoft.com/office/drawing/2014/main" id="{78565265-7D15-4168-BAEB-F887FC7D1BAC}"/>
              </a:ext>
            </a:extLst>
          </p:cNvPr>
          <p:cNvGraphicFramePr>
            <a:graphicFrameLocks noGrp="1"/>
          </p:cNvGraphicFramePr>
          <p:nvPr>
            <p:ph idx="1"/>
            <p:extLst>
              <p:ext uri="{D42A27DB-BD31-4B8C-83A1-F6EECF244321}">
                <p14:modId xmlns:p14="http://schemas.microsoft.com/office/powerpoint/2010/main" val="214922344"/>
              </p:ext>
            </p:extLst>
          </p:nvPr>
        </p:nvGraphicFramePr>
        <p:xfrm>
          <a:off x="5280025" y="642938"/>
          <a:ext cx="6269038" cy="55721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033875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AED7E-13E8-4B65-A5CF-A4B5A8ED981A}"/>
              </a:ext>
            </a:extLst>
          </p:cNvPr>
          <p:cNvSpPr>
            <a:spLocks noGrp="1"/>
          </p:cNvSpPr>
          <p:nvPr>
            <p:ph type="title"/>
          </p:nvPr>
        </p:nvSpPr>
        <p:spPr>
          <a:xfrm>
            <a:off x="1676400" y="0"/>
            <a:ext cx="10515600" cy="1325563"/>
          </a:xfrm>
        </p:spPr>
        <p:txBody>
          <a:bodyPr/>
          <a:lstStyle/>
          <a:p>
            <a:pPr algn="ctr"/>
            <a:r>
              <a:rPr lang="en-US" dirty="0">
                <a:effectLst>
                  <a:outerShdw blurRad="38100" dist="38100" dir="2700000" algn="tl">
                    <a:srgbClr val="000000">
                      <a:alpha val="43137"/>
                    </a:srgbClr>
                  </a:outerShdw>
                </a:effectLst>
              </a:rPr>
              <a:t>Transplant Waitlist Candidates</a:t>
            </a:r>
          </a:p>
        </p:txBody>
      </p:sp>
      <p:sp>
        <p:nvSpPr>
          <p:cNvPr id="3" name="TextBox 2">
            <a:extLst>
              <a:ext uri="{FF2B5EF4-FFF2-40B4-BE49-F238E27FC236}">
                <a16:creationId xmlns:a16="http://schemas.microsoft.com/office/drawing/2014/main" id="{5D4EF48C-48C7-4034-8874-1EAADA9572D4}"/>
              </a:ext>
            </a:extLst>
          </p:cNvPr>
          <p:cNvSpPr txBox="1"/>
          <p:nvPr/>
        </p:nvSpPr>
        <p:spPr>
          <a:xfrm>
            <a:off x="3507849" y="5971429"/>
            <a:ext cx="8116957" cy="523220"/>
          </a:xfrm>
          <a:prstGeom prst="rect">
            <a:avLst/>
          </a:prstGeom>
          <a:noFill/>
        </p:spPr>
        <p:txBody>
          <a:bodyPr wrap="square" rtlCol="0">
            <a:spAutoFit/>
          </a:bodyPr>
          <a:lstStyle/>
          <a:p>
            <a:r>
              <a:rPr lang="en-US" sz="2800" dirty="0">
                <a:solidFill>
                  <a:schemeClr val="accent1">
                    <a:lumMod val="75000"/>
                  </a:schemeClr>
                </a:solidFill>
              </a:rPr>
              <a:t>Only a portion of people with end organ disease…….</a:t>
            </a:r>
          </a:p>
        </p:txBody>
      </p:sp>
      <p:pic>
        <p:nvPicPr>
          <p:cNvPr id="10" name="Picture 9">
            <a:extLst>
              <a:ext uri="{FF2B5EF4-FFF2-40B4-BE49-F238E27FC236}">
                <a16:creationId xmlns:a16="http://schemas.microsoft.com/office/drawing/2014/main" id="{BC93861B-E383-42FC-83AD-2B038129E8B4}"/>
              </a:ext>
            </a:extLst>
          </p:cNvPr>
          <p:cNvPicPr>
            <a:picLocks noChangeAspect="1"/>
          </p:cNvPicPr>
          <p:nvPr/>
        </p:nvPicPr>
        <p:blipFill>
          <a:blip r:embed="rId3"/>
          <a:stretch>
            <a:fillRect/>
          </a:stretch>
        </p:blipFill>
        <p:spPr>
          <a:xfrm>
            <a:off x="4785978" y="1240404"/>
            <a:ext cx="4349293" cy="4542016"/>
          </a:xfrm>
          <a:prstGeom prst="rect">
            <a:avLst/>
          </a:prstGeom>
        </p:spPr>
      </p:pic>
      <p:sp>
        <p:nvSpPr>
          <p:cNvPr id="14" name="TextBox 13">
            <a:extLst>
              <a:ext uri="{FF2B5EF4-FFF2-40B4-BE49-F238E27FC236}">
                <a16:creationId xmlns:a16="http://schemas.microsoft.com/office/drawing/2014/main" id="{98EACBF1-4E31-42F0-AC19-665F780B60E1}"/>
              </a:ext>
            </a:extLst>
          </p:cNvPr>
          <p:cNvSpPr txBox="1"/>
          <p:nvPr/>
        </p:nvSpPr>
        <p:spPr>
          <a:xfrm>
            <a:off x="-21851" y="5935077"/>
            <a:ext cx="2983593" cy="461665"/>
          </a:xfrm>
          <a:prstGeom prst="rect">
            <a:avLst/>
          </a:prstGeom>
          <a:noFill/>
          <a:ln>
            <a:solidFill>
              <a:schemeClr val="accent1"/>
            </a:solidFill>
          </a:ln>
        </p:spPr>
        <p:txBody>
          <a:bodyPr wrap="square" rtlCol="0">
            <a:spAutoFit/>
          </a:bodyPr>
          <a:lstStyle/>
          <a:p>
            <a:r>
              <a:rPr lang="en-US" sz="2400" dirty="0">
                <a:solidFill>
                  <a:schemeClr val="accent1">
                    <a:lumMod val="75000"/>
                  </a:schemeClr>
                </a:solidFill>
              </a:rPr>
              <a:t>Kidney/Pancreas </a:t>
            </a:r>
            <a:r>
              <a:rPr lang="en-US" sz="2400" b="1" dirty="0">
                <a:solidFill>
                  <a:schemeClr val="accent1">
                    <a:lumMod val="75000"/>
                  </a:schemeClr>
                </a:solidFill>
              </a:rPr>
              <a:t>1698</a:t>
            </a:r>
          </a:p>
        </p:txBody>
      </p:sp>
      <p:sp>
        <p:nvSpPr>
          <p:cNvPr id="15" name="TextBox 14">
            <a:extLst>
              <a:ext uri="{FF2B5EF4-FFF2-40B4-BE49-F238E27FC236}">
                <a16:creationId xmlns:a16="http://schemas.microsoft.com/office/drawing/2014/main" id="{606AE572-B68A-42AC-B795-AD4C347E6B11}"/>
              </a:ext>
            </a:extLst>
          </p:cNvPr>
          <p:cNvSpPr txBox="1"/>
          <p:nvPr/>
        </p:nvSpPr>
        <p:spPr>
          <a:xfrm>
            <a:off x="890016" y="5328854"/>
            <a:ext cx="2071726" cy="461665"/>
          </a:xfrm>
          <a:prstGeom prst="rect">
            <a:avLst/>
          </a:prstGeom>
          <a:noFill/>
          <a:ln>
            <a:solidFill>
              <a:schemeClr val="accent1"/>
            </a:solidFill>
          </a:ln>
        </p:spPr>
        <p:txBody>
          <a:bodyPr wrap="square" rtlCol="0">
            <a:spAutoFit/>
          </a:bodyPr>
          <a:lstStyle/>
          <a:p>
            <a:pPr algn="r"/>
            <a:r>
              <a:rPr lang="en-US" sz="2400" dirty="0">
                <a:solidFill>
                  <a:schemeClr val="accent1">
                    <a:lumMod val="75000"/>
                  </a:schemeClr>
                </a:solidFill>
              </a:rPr>
              <a:t>Heart/Lung </a:t>
            </a:r>
            <a:r>
              <a:rPr lang="en-US" sz="2400" b="1" dirty="0">
                <a:solidFill>
                  <a:schemeClr val="accent1">
                    <a:lumMod val="75000"/>
                  </a:schemeClr>
                </a:solidFill>
              </a:rPr>
              <a:t>45</a:t>
            </a:r>
          </a:p>
        </p:txBody>
      </p:sp>
      <p:sp>
        <p:nvSpPr>
          <p:cNvPr id="4" name="TextBox 3">
            <a:extLst>
              <a:ext uri="{FF2B5EF4-FFF2-40B4-BE49-F238E27FC236}">
                <a16:creationId xmlns:a16="http://schemas.microsoft.com/office/drawing/2014/main" id="{1B28B61E-9B57-45FB-BA5C-3D284ED1F5A8}"/>
              </a:ext>
            </a:extLst>
          </p:cNvPr>
          <p:cNvSpPr txBox="1"/>
          <p:nvPr/>
        </p:nvSpPr>
        <p:spPr>
          <a:xfrm>
            <a:off x="7424928" y="1325563"/>
            <a:ext cx="1621536" cy="523220"/>
          </a:xfrm>
          <a:prstGeom prst="rect">
            <a:avLst/>
          </a:prstGeom>
          <a:noFill/>
        </p:spPr>
        <p:txBody>
          <a:bodyPr wrap="square" rtlCol="0">
            <a:spAutoFit/>
          </a:bodyPr>
          <a:lstStyle/>
          <a:p>
            <a:r>
              <a:rPr lang="en-US" sz="2800" b="1" dirty="0">
                <a:solidFill>
                  <a:schemeClr val="accent1"/>
                </a:solidFill>
              </a:rPr>
              <a:t>125, 722</a:t>
            </a:r>
          </a:p>
        </p:txBody>
      </p:sp>
      <p:sp>
        <p:nvSpPr>
          <p:cNvPr id="6" name="TextBox 5">
            <a:extLst>
              <a:ext uri="{FF2B5EF4-FFF2-40B4-BE49-F238E27FC236}">
                <a16:creationId xmlns:a16="http://schemas.microsoft.com/office/drawing/2014/main" id="{0A011977-7086-413A-A8E6-702B884474B6}"/>
              </a:ext>
            </a:extLst>
          </p:cNvPr>
          <p:cNvSpPr txBox="1"/>
          <p:nvPr/>
        </p:nvSpPr>
        <p:spPr>
          <a:xfrm>
            <a:off x="1138246" y="1472239"/>
            <a:ext cx="1823499" cy="461665"/>
          </a:xfrm>
          <a:prstGeom prst="rect">
            <a:avLst/>
          </a:prstGeom>
          <a:noFill/>
          <a:ln>
            <a:solidFill>
              <a:schemeClr val="accent1"/>
            </a:solidFill>
          </a:ln>
        </p:spPr>
        <p:txBody>
          <a:bodyPr wrap="square" rtlCol="0">
            <a:spAutoFit/>
          </a:bodyPr>
          <a:lstStyle/>
          <a:p>
            <a:pPr algn="r"/>
            <a:r>
              <a:rPr lang="en-US" sz="2400" b="1" dirty="0">
                <a:solidFill>
                  <a:schemeClr val="accent1"/>
                </a:solidFill>
              </a:rPr>
              <a:t>103,112</a:t>
            </a:r>
          </a:p>
        </p:txBody>
      </p:sp>
      <p:pic>
        <p:nvPicPr>
          <p:cNvPr id="7" name="Picture 6">
            <a:extLst>
              <a:ext uri="{FF2B5EF4-FFF2-40B4-BE49-F238E27FC236}">
                <a16:creationId xmlns:a16="http://schemas.microsoft.com/office/drawing/2014/main" id="{8A2A7D51-18C1-49FE-98B2-8FBDEC72F859}"/>
              </a:ext>
            </a:extLst>
          </p:cNvPr>
          <p:cNvPicPr>
            <a:picLocks noChangeAspect="1"/>
          </p:cNvPicPr>
          <p:nvPr/>
        </p:nvPicPr>
        <p:blipFill>
          <a:blip r:embed="rId4"/>
          <a:stretch>
            <a:fillRect/>
          </a:stretch>
        </p:blipFill>
        <p:spPr>
          <a:xfrm>
            <a:off x="1232426" y="1486167"/>
            <a:ext cx="542925" cy="409575"/>
          </a:xfrm>
          <a:prstGeom prst="rect">
            <a:avLst/>
          </a:prstGeom>
        </p:spPr>
      </p:pic>
      <p:sp>
        <p:nvSpPr>
          <p:cNvPr id="12" name="TextBox 11">
            <a:extLst>
              <a:ext uri="{FF2B5EF4-FFF2-40B4-BE49-F238E27FC236}">
                <a16:creationId xmlns:a16="http://schemas.microsoft.com/office/drawing/2014/main" id="{017207AF-053E-4F6A-9864-8D404EFA16D6}"/>
              </a:ext>
            </a:extLst>
          </p:cNvPr>
          <p:cNvSpPr txBox="1"/>
          <p:nvPr/>
        </p:nvSpPr>
        <p:spPr>
          <a:xfrm>
            <a:off x="1138245" y="2156187"/>
            <a:ext cx="1823499" cy="461665"/>
          </a:xfrm>
          <a:prstGeom prst="rect">
            <a:avLst/>
          </a:prstGeom>
          <a:noFill/>
          <a:ln>
            <a:solidFill>
              <a:schemeClr val="accent1"/>
            </a:solidFill>
          </a:ln>
        </p:spPr>
        <p:txBody>
          <a:bodyPr wrap="square" rtlCol="0">
            <a:spAutoFit/>
          </a:bodyPr>
          <a:lstStyle/>
          <a:p>
            <a:pPr algn="r"/>
            <a:r>
              <a:rPr lang="en-US" sz="2400" b="1" dirty="0">
                <a:solidFill>
                  <a:schemeClr val="accent1"/>
                </a:solidFill>
              </a:rPr>
              <a:t>14,237</a:t>
            </a:r>
          </a:p>
        </p:txBody>
      </p:sp>
      <p:sp>
        <p:nvSpPr>
          <p:cNvPr id="13" name="TextBox 12">
            <a:extLst>
              <a:ext uri="{FF2B5EF4-FFF2-40B4-BE49-F238E27FC236}">
                <a16:creationId xmlns:a16="http://schemas.microsoft.com/office/drawing/2014/main" id="{E6D2C10D-92D8-4E71-BCC6-DD3EE039ED0F}"/>
              </a:ext>
            </a:extLst>
          </p:cNvPr>
          <p:cNvSpPr txBox="1"/>
          <p:nvPr/>
        </p:nvSpPr>
        <p:spPr>
          <a:xfrm>
            <a:off x="1141800" y="2810507"/>
            <a:ext cx="1823499" cy="461665"/>
          </a:xfrm>
          <a:prstGeom prst="rect">
            <a:avLst/>
          </a:prstGeom>
          <a:noFill/>
          <a:ln>
            <a:solidFill>
              <a:schemeClr val="accent1"/>
            </a:solidFill>
          </a:ln>
        </p:spPr>
        <p:txBody>
          <a:bodyPr wrap="square" rtlCol="0">
            <a:spAutoFit/>
          </a:bodyPr>
          <a:lstStyle/>
          <a:p>
            <a:pPr algn="r"/>
            <a:r>
              <a:rPr lang="en-US" sz="2400" b="1" dirty="0">
                <a:solidFill>
                  <a:schemeClr val="accent1"/>
                </a:solidFill>
              </a:rPr>
              <a:t>898</a:t>
            </a:r>
          </a:p>
        </p:txBody>
      </p:sp>
      <p:sp>
        <p:nvSpPr>
          <p:cNvPr id="16" name="TextBox 15">
            <a:extLst>
              <a:ext uri="{FF2B5EF4-FFF2-40B4-BE49-F238E27FC236}">
                <a16:creationId xmlns:a16="http://schemas.microsoft.com/office/drawing/2014/main" id="{2B20B784-DFE5-4C30-80CF-580C8B72E1AB}"/>
              </a:ext>
            </a:extLst>
          </p:cNvPr>
          <p:cNvSpPr txBox="1"/>
          <p:nvPr/>
        </p:nvSpPr>
        <p:spPr>
          <a:xfrm>
            <a:off x="1138244" y="3474054"/>
            <a:ext cx="1823499" cy="461665"/>
          </a:xfrm>
          <a:prstGeom prst="rect">
            <a:avLst/>
          </a:prstGeom>
          <a:noFill/>
          <a:ln>
            <a:solidFill>
              <a:schemeClr val="accent1"/>
            </a:solidFill>
          </a:ln>
        </p:spPr>
        <p:txBody>
          <a:bodyPr wrap="square" rtlCol="0">
            <a:spAutoFit/>
          </a:bodyPr>
          <a:lstStyle/>
          <a:p>
            <a:pPr algn="r"/>
            <a:r>
              <a:rPr lang="en-US" sz="2400" b="1" dirty="0">
                <a:solidFill>
                  <a:schemeClr val="accent1"/>
                </a:solidFill>
              </a:rPr>
              <a:t>4,043</a:t>
            </a:r>
          </a:p>
        </p:txBody>
      </p:sp>
      <p:sp>
        <p:nvSpPr>
          <p:cNvPr id="17" name="TextBox 16">
            <a:extLst>
              <a:ext uri="{FF2B5EF4-FFF2-40B4-BE49-F238E27FC236}">
                <a16:creationId xmlns:a16="http://schemas.microsoft.com/office/drawing/2014/main" id="{1C32E263-3D09-441A-9D47-AEC57C28A812}"/>
              </a:ext>
            </a:extLst>
          </p:cNvPr>
          <p:cNvSpPr txBox="1"/>
          <p:nvPr/>
        </p:nvSpPr>
        <p:spPr>
          <a:xfrm>
            <a:off x="1138243" y="4079831"/>
            <a:ext cx="1823499" cy="461665"/>
          </a:xfrm>
          <a:prstGeom prst="rect">
            <a:avLst/>
          </a:prstGeom>
          <a:noFill/>
          <a:ln>
            <a:solidFill>
              <a:schemeClr val="accent1"/>
            </a:solidFill>
          </a:ln>
        </p:spPr>
        <p:txBody>
          <a:bodyPr wrap="square" rtlCol="0">
            <a:spAutoFit/>
          </a:bodyPr>
          <a:lstStyle/>
          <a:p>
            <a:pPr algn="r"/>
            <a:r>
              <a:rPr lang="en-US" sz="2400" b="1" dirty="0">
                <a:solidFill>
                  <a:schemeClr val="accent1"/>
                </a:solidFill>
              </a:rPr>
              <a:t>1,438</a:t>
            </a:r>
          </a:p>
        </p:txBody>
      </p:sp>
      <p:pic>
        <p:nvPicPr>
          <p:cNvPr id="9" name="Picture 8">
            <a:extLst>
              <a:ext uri="{FF2B5EF4-FFF2-40B4-BE49-F238E27FC236}">
                <a16:creationId xmlns:a16="http://schemas.microsoft.com/office/drawing/2014/main" id="{614452BA-B990-4381-9130-75E17CA6B40E}"/>
              </a:ext>
            </a:extLst>
          </p:cNvPr>
          <p:cNvPicPr>
            <a:picLocks noChangeAspect="1"/>
          </p:cNvPicPr>
          <p:nvPr/>
        </p:nvPicPr>
        <p:blipFill>
          <a:blip r:embed="rId5"/>
          <a:stretch>
            <a:fillRect/>
          </a:stretch>
        </p:blipFill>
        <p:spPr>
          <a:xfrm>
            <a:off x="1198371" y="2180352"/>
            <a:ext cx="609600" cy="390525"/>
          </a:xfrm>
          <a:prstGeom prst="rect">
            <a:avLst/>
          </a:prstGeom>
        </p:spPr>
      </p:pic>
      <p:pic>
        <p:nvPicPr>
          <p:cNvPr id="11" name="Picture 10">
            <a:extLst>
              <a:ext uri="{FF2B5EF4-FFF2-40B4-BE49-F238E27FC236}">
                <a16:creationId xmlns:a16="http://schemas.microsoft.com/office/drawing/2014/main" id="{174FE575-53A3-4C85-A96C-F9739103C0FF}"/>
              </a:ext>
            </a:extLst>
          </p:cNvPr>
          <p:cNvPicPr>
            <a:picLocks noChangeAspect="1"/>
          </p:cNvPicPr>
          <p:nvPr/>
        </p:nvPicPr>
        <p:blipFill>
          <a:blip r:embed="rId6"/>
          <a:stretch>
            <a:fillRect/>
          </a:stretch>
        </p:blipFill>
        <p:spPr>
          <a:xfrm>
            <a:off x="1169796" y="2896605"/>
            <a:ext cx="638175" cy="371475"/>
          </a:xfrm>
          <a:prstGeom prst="rect">
            <a:avLst/>
          </a:prstGeom>
        </p:spPr>
      </p:pic>
      <p:pic>
        <p:nvPicPr>
          <p:cNvPr id="18" name="Picture 17">
            <a:extLst>
              <a:ext uri="{FF2B5EF4-FFF2-40B4-BE49-F238E27FC236}">
                <a16:creationId xmlns:a16="http://schemas.microsoft.com/office/drawing/2014/main" id="{85119E31-9C11-48DE-A53F-2F83558D3087}"/>
              </a:ext>
            </a:extLst>
          </p:cNvPr>
          <p:cNvPicPr>
            <a:picLocks noChangeAspect="1"/>
          </p:cNvPicPr>
          <p:nvPr/>
        </p:nvPicPr>
        <p:blipFill>
          <a:blip r:embed="rId7"/>
          <a:stretch>
            <a:fillRect/>
          </a:stretch>
        </p:blipFill>
        <p:spPr>
          <a:xfrm>
            <a:off x="1198371" y="3486152"/>
            <a:ext cx="552450" cy="457200"/>
          </a:xfrm>
          <a:prstGeom prst="rect">
            <a:avLst/>
          </a:prstGeom>
        </p:spPr>
      </p:pic>
      <p:pic>
        <p:nvPicPr>
          <p:cNvPr id="19" name="Picture 18">
            <a:extLst>
              <a:ext uri="{FF2B5EF4-FFF2-40B4-BE49-F238E27FC236}">
                <a16:creationId xmlns:a16="http://schemas.microsoft.com/office/drawing/2014/main" id="{4E6BD55A-DD0C-4F86-B9EB-2A665928273C}"/>
              </a:ext>
            </a:extLst>
          </p:cNvPr>
          <p:cNvPicPr>
            <a:picLocks noChangeAspect="1"/>
          </p:cNvPicPr>
          <p:nvPr/>
        </p:nvPicPr>
        <p:blipFill>
          <a:blip r:embed="rId8"/>
          <a:stretch>
            <a:fillRect/>
          </a:stretch>
        </p:blipFill>
        <p:spPr>
          <a:xfrm>
            <a:off x="1188846" y="4143783"/>
            <a:ext cx="619125" cy="381000"/>
          </a:xfrm>
          <a:prstGeom prst="rect">
            <a:avLst/>
          </a:prstGeom>
        </p:spPr>
      </p:pic>
      <p:sp>
        <p:nvSpPr>
          <p:cNvPr id="20" name="TextBox 19">
            <a:extLst>
              <a:ext uri="{FF2B5EF4-FFF2-40B4-BE49-F238E27FC236}">
                <a16:creationId xmlns:a16="http://schemas.microsoft.com/office/drawing/2014/main" id="{EEAE6D47-1B9A-40F9-B334-0B13FBB69677}"/>
              </a:ext>
            </a:extLst>
          </p:cNvPr>
          <p:cNvSpPr txBox="1"/>
          <p:nvPr/>
        </p:nvSpPr>
        <p:spPr>
          <a:xfrm>
            <a:off x="1145142" y="4696403"/>
            <a:ext cx="1823499" cy="461665"/>
          </a:xfrm>
          <a:prstGeom prst="rect">
            <a:avLst/>
          </a:prstGeom>
          <a:noFill/>
          <a:ln>
            <a:solidFill>
              <a:schemeClr val="accent1"/>
            </a:solidFill>
          </a:ln>
        </p:spPr>
        <p:txBody>
          <a:bodyPr wrap="square" rtlCol="0">
            <a:spAutoFit/>
          </a:bodyPr>
          <a:lstStyle/>
          <a:p>
            <a:pPr algn="r"/>
            <a:r>
              <a:rPr lang="en-US" sz="2400" b="1" dirty="0">
                <a:solidFill>
                  <a:schemeClr val="accent1"/>
                </a:solidFill>
              </a:rPr>
              <a:t>251</a:t>
            </a:r>
          </a:p>
        </p:txBody>
      </p:sp>
      <p:pic>
        <p:nvPicPr>
          <p:cNvPr id="21" name="Picture 20">
            <a:extLst>
              <a:ext uri="{FF2B5EF4-FFF2-40B4-BE49-F238E27FC236}">
                <a16:creationId xmlns:a16="http://schemas.microsoft.com/office/drawing/2014/main" id="{D9514E12-5BE8-4FAF-98CC-CA754D56A07F}"/>
              </a:ext>
            </a:extLst>
          </p:cNvPr>
          <p:cNvPicPr>
            <a:picLocks noChangeAspect="1"/>
          </p:cNvPicPr>
          <p:nvPr/>
        </p:nvPicPr>
        <p:blipFill>
          <a:blip r:embed="rId9"/>
          <a:stretch>
            <a:fillRect/>
          </a:stretch>
        </p:blipFill>
        <p:spPr>
          <a:xfrm>
            <a:off x="1230010" y="4763779"/>
            <a:ext cx="514350" cy="371475"/>
          </a:xfrm>
          <a:prstGeom prst="rect">
            <a:avLst/>
          </a:prstGeom>
        </p:spPr>
      </p:pic>
      <p:pic>
        <p:nvPicPr>
          <p:cNvPr id="22" name="Picture 21">
            <a:extLst>
              <a:ext uri="{FF2B5EF4-FFF2-40B4-BE49-F238E27FC236}">
                <a16:creationId xmlns:a16="http://schemas.microsoft.com/office/drawing/2014/main" id="{6DCB7420-CA40-4C64-B200-FE09EB5A9A72}"/>
              </a:ext>
            </a:extLst>
          </p:cNvPr>
          <p:cNvPicPr>
            <a:picLocks noChangeAspect="1"/>
          </p:cNvPicPr>
          <p:nvPr/>
        </p:nvPicPr>
        <p:blipFill>
          <a:blip r:embed="rId10"/>
          <a:stretch>
            <a:fillRect/>
          </a:stretch>
        </p:blipFill>
        <p:spPr>
          <a:xfrm>
            <a:off x="44466" y="223178"/>
            <a:ext cx="2924175" cy="828675"/>
          </a:xfrm>
          <a:prstGeom prst="rect">
            <a:avLst/>
          </a:prstGeom>
        </p:spPr>
      </p:pic>
    </p:spTree>
    <p:extLst>
      <p:ext uri="{BB962C8B-B14F-4D97-AF65-F5344CB8AC3E}">
        <p14:creationId xmlns:p14="http://schemas.microsoft.com/office/powerpoint/2010/main" val="42826602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4E4CC6-FE9A-4F0C-A8CA-9984C1C31766}"/>
              </a:ext>
            </a:extLst>
          </p:cNvPr>
          <p:cNvSpPr>
            <a:spLocks noGrp="1"/>
          </p:cNvSpPr>
          <p:nvPr>
            <p:ph type="title"/>
          </p:nvPr>
        </p:nvSpPr>
        <p:spPr>
          <a:xfrm>
            <a:off x="838200" y="365125"/>
            <a:ext cx="5117327" cy="1325563"/>
          </a:xfrm>
        </p:spPr>
        <p:txBody>
          <a:bodyPr/>
          <a:lstStyle/>
          <a:p>
            <a:r>
              <a:rPr lang="en-US" dirty="0">
                <a:effectLst>
                  <a:outerShdw blurRad="38100" dist="38100" dir="2700000" algn="tl">
                    <a:srgbClr val="000000">
                      <a:alpha val="43137"/>
                    </a:srgbClr>
                  </a:outerShdw>
                </a:effectLst>
              </a:rPr>
              <a:t>What is liver disease?</a:t>
            </a:r>
          </a:p>
        </p:txBody>
      </p:sp>
      <p:pic>
        <p:nvPicPr>
          <p:cNvPr id="4" name="Content Placeholder 3">
            <a:extLst>
              <a:ext uri="{FF2B5EF4-FFF2-40B4-BE49-F238E27FC236}">
                <a16:creationId xmlns:a16="http://schemas.microsoft.com/office/drawing/2014/main" id="{D141E8FA-7E47-4E38-A653-EA08A1D3FBEE}"/>
              </a:ext>
            </a:extLst>
          </p:cNvPr>
          <p:cNvPicPr>
            <a:picLocks noGrp="1" noChangeAspect="1"/>
          </p:cNvPicPr>
          <p:nvPr>
            <p:ph idx="1"/>
          </p:nvPr>
        </p:nvPicPr>
        <p:blipFill>
          <a:blip r:embed="rId3"/>
          <a:stretch>
            <a:fillRect/>
          </a:stretch>
        </p:blipFill>
        <p:spPr>
          <a:xfrm>
            <a:off x="1040183" y="2416906"/>
            <a:ext cx="6372225" cy="2009775"/>
          </a:xfrm>
          <a:prstGeom prst="rect">
            <a:avLst/>
          </a:prstGeom>
        </p:spPr>
      </p:pic>
      <p:pic>
        <p:nvPicPr>
          <p:cNvPr id="6" name="Picture 5">
            <a:extLst>
              <a:ext uri="{FF2B5EF4-FFF2-40B4-BE49-F238E27FC236}">
                <a16:creationId xmlns:a16="http://schemas.microsoft.com/office/drawing/2014/main" id="{56E356DD-C839-479E-A81D-EB633EA2530D}"/>
              </a:ext>
            </a:extLst>
          </p:cNvPr>
          <p:cNvPicPr>
            <a:picLocks noChangeAspect="1"/>
          </p:cNvPicPr>
          <p:nvPr/>
        </p:nvPicPr>
        <p:blipFill>
          <a:blip r:embed="rId4"/>
          <a:stretch>
            <a:fillRect/>
          </a:stretch>
        </p:blipFill>
        <p:spPr>
          <a:xfrm>
            <a:off x="9144369" y="1449235"/>
            <a:ext cx="2286198" cy="5108891"/>
          </a:xfrm>
          <a:prstGeom prst="rect">
            <a:avLst/>
          </a:prstGeom>
        </p:spPr>
      </p:pic>
      <p:sp>
        <p:nvSpPr>
          <p:cNvPr id="7" name="TextBox 6">
            <a:extLst>
              <a:ext uri="{FF2B5EF4-FFF2-40B4-BE49-F238E27FC236}">
                <a16:creationId xmlns:a16="http://schemas.microsoft.com/office/drawing/2014/main" id="{69C2BBEC-EA57-4DC4-8FE4-4BA6C847FC95}"/>
              </a:ext>
            </a:extLst>
          </p:cNvPr>
          <p:cNvSpPr txBox="1"/>
          <p:nvPr/>
        </p:nvSpPr>
        <p:spPr>
          <a:xfrm>
            <a:off x="1168443" y="1859913"/>
            <a:ext cx="2859343" cy="369332"/>
          </a:xfrm>
          <a:prstGeom prst="rect">
            <a:avLst/>
          </a:prstGeom>
          <a:noFill/>
          <a:ln>
            <a:solidFill>
              <a:schemeClr val="accent1"/>
            </a:solidFill>
          </a:ln>
        </p:spPr>
        <p:txBody>
          <a:bodyPr wrap="square" rtlCol="0">
            <a:spAutoFit/>
          </a:bodyPr>
          <a:lstStyle/>
          <a:p>
            <a:r>
              <a:rPr lang="en-US" dirty="0"/>
              <a:t>hepatitis= liver inflammation</a:t>
            </a:r>
          </a:p>
        </p:txBody>
      </p:sp>
      <p:sp>
        <p:nvSpPr>
          <p:cNvPr id="8" name="TextBox 7">
            <a:extLst>
              <a:ext uri="{FF2B5EF4-FFF2-40B4-BE49-F238E27FC236}">
                <a16:creationId xmlns:a16="http://schemas.microsoft.com/office/drawing/2014/main" id="{5C4568B8-99EB-421C-98A1-14D3960234A0}"/>
              </a:ext>
            </a:extLst>
          </p:cNvPr>
          <p:cNvSpPr txBox="1"/>
          <p:nvPr/>
        </p:nvSpPr>
        <p:spPr>
          <a:xfrm>
            <a:off x="2978882" y="4182784"/>
            <a:ext cx="1351722" cy="276999"/>
          </a:xfrm>
          <a:prstGeom prst="rect">
            <a:avLst/>
          </a:prstGeom>
          <a:noFill/>
        </p:spPr>
        <p:txBody>
          <a:bodyPr wrap="square" rtlCol="0">
            <a:spAutoFit/>
          </a:bodyPr>
          <a:lstStyle/>
          <a:p>
            <a:r>
              <a:rPr lang="en-US" sz="1200" dirty="0"/>
              <a:t>(= scarring)</a:t>
            </a:r>
          </a:p>
        </p:txBody>
      </p:sp>
      <p:sp>
        <p:nvSpPr>
          <p:cNvPr id="9" name="Arrow: Down 8">
            <a:extLst>
              <a:ext uri="{FF2B5EF4-FFF2-40B4-BE49-F238E27FC236}">
                <a16:creationId xmlns:a16="http://schemas.microsoft.com/office/drawing/2014/main" id="{C7B2D5D5-9CD6-4930-9FD6-9B8E690B167E}"/>
              </a:ext>
            </a:extLst>
          </p:cNvPr>
          <p:cNvSpPr/>
          <p:nvPr/>
        </p:nvSpPr>
        <p:spPr>
          <a:xfrm>
            <a:off x="2355799" y="2238463"/>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row: Up 9">
            <a:extLst>
              <a:ext uri="{FF2B5EF4-FFF2-40B4-BE49-F238E27FC236}">
                <a16:creationId xmlns:a16="http://schemas.microsoft.com/office/drawing/2014/main" id="{B09279A5-E67B-464E-B26E-0B1F6FE7D07B}"/>
              </a:ext>
            </a:extLst>
          </p:cNvPr>
          <p:cNvSpPr/>
          <p:nvPr/>
        </p:nvSpPr>
        <p:spPr>
          <a:xfrm>
            <a:off x="3877234" y="3509378"/>
            <a:ext cx="484632" cy="97840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Bent 10">
            <a:extLst>
              <a:ext uri="{FF2B5EF4-FFF2-40B4-BE49-F238E27FC236}">
                <a16:creationId xmlns:a16="http://schemas.microsoft.com/office/drawing/2014/main" id="{C246945F-24BD-4FE1-98E1-E343D7DF644D}"/>
              </a:ext>
            </a:extLst>
          </p:cNvPr>
          <p:cNvSpPr/>
          <p:nvPr/>
        </p:nvSpPr>
        <p:spPr>
          <a:xfrm>
            <a:off x="5771044" y="1871491"/>
            <a:ext cx="3054904" cy="868680"/>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2" name="Picture 11">
            <a:extLst>
              <a:ext uri="{FF2B5EF4-FFF2-40B4-BE49-F238E27FC236}">
                <a16:creationId xmlns:a16="http://schemas.microsoft.com/office/drawing/2014/main" id="{57CD6C3D-AE41-405D-9D35-3D9CAB6B9C50}"/>
              </a:ext>
            </a:extLst>
          </p:cNvPr>
          <p:cNvPicPr>
            <a:picLocks noChangeAspect="1"/>
          </p:cNvPicPr>
          <p:nvPr/>
        </p:nvPicPr>
        <p:blipFill>
          <a:blip r:embed="rId5"/>
          <a:stretch>
            <a:fillRect/>
          </a:stretch>
        </p:blipFill>
        <p:spPr>
          <a:xfrm>
            <a:off x="1833622" y="4813277"/>
            <a:ext cx="1196874" cy="463120"/>
          </a:xfrm>
          <a:prstGeom prst="rect">
            <a:avLst/>
          </a:prstGeom>
        </p:spPr>
      </p:pic>
      <p:pic>
        <p:nvPicPr>
          <p:cNvPr id="13" name="Picture 12">
            <a:extLst>
              <a:ext uri="{FF2B5EF4-FFF2-40B4-BE49-F238E27FC236}">
                <a16:creationId xmlns:a16="http://schemas.microsoft.com/office/drawing/2014/main" id="{15F35F02-C9F0-4E4B-AB70-FCF47720B7CF}"/>
              </a:ext>
            </a:extLst>
          </p:cNvPr>
          <p:cNvPicPr>
            <a:picLocks noChangeAspect="1"/>
          </p:cNvPicPr>
          <p:nvPr/>
        </p:nvPicPr>
        <p:blipFill>
          <a:blip r:embed="rId6"/>
          <a:stretch>
            <a:fillRect/>
          </a:stretch>
        </p:blipFill>
        <p:spPr>
          <a:xfrm>
            <a:off x="3120386" y="4821682"/>
            <a:ext cx="1180341" cy="463120"/>
          </a:xfrm>
          <a:prstGeom prst="rect">
            <a:avLst/>
          </a:prstGeom>
        </p:spPr>
      </p:pic>
      <p:pic>
        <p:nvPicPr>
          <p:cNvPr id="14" name="Picture 13">
            <a:extLst>
              <a:ext uri="{FF2B5EF4-FFF2-40B4-BE49-F238E27FC236}">
                <a16:creationId xmlns:a16="http://schemas.microsoft.com/office/drawing/2014/main" id="{F520558F-BA7B-4CAC-B6C2-ED22570AEB33}"/>
              </a:ext>
            </a:extLst>
          </p:cNvPr>
          <p:cNvPicPr>
            <a:picLocks noChangeAspect="1"/>
          </p:cNvPicPr>
          <p:nvPr/>
        </p:nvPicPr>
        <p:blipFill>
          <a:blip r:embed="rId7"/>
          <a:stretch>
            <a:fillRect/>
          </a:stretch>
        </p:blipFill>
        <p:spPr>
          <a:xfrm>
            <a:off x="4361866" y="4818986"/>
            <a:ext cx="1180341" cy="465816"/>
          </a:xfrm>
          <a:prstGeom prst="rect">
            <a:avLst/>
          </a:prstGeom>
        </p:spPr>
      </p:pic>
      <p:pic>
        <p:nvPicPr>
          <p:cNvPr id="15" name="Picture 14">
            <a:extLst>
              <a:ext uri="{FF2B5EF4-FFF2-40B4-BE49-F238E27FC236}">
                <a16:creationId xmlns:a16="http://schemas.microsoft.com/office/drawing/2014/main" id="{4CF009F7-2C48-4FBD-94BE-14E87620D425}"/>
              </a:ext>
            </a:extLst>
          </p:cNvPr>
          <p:cNvPicPr>
            <a:picLocks noChangeAspect="1"/>
          </p:cNvPicPr>
          <p:nvPr/>
        </p:nvPicPr>
        <p:blipFill>
          <a:blip r:embed="rId8"/>
          <a:stretch>
            <a:fillRect/>
          </a:stretch>
        </p:blipFill>
        <p:spPr>
          <a:xfrm>
            <a:off x="5632097" y="4821682"/>
            <a:ext cx="1113168" cy="466208"/>
          </a:xfrm>
          <a:prstGeom prst="rect">
            <a:avLst/>
          </a:prstGeom>
        </p:spPr>
      </p:pic>
      <p:sp>
        <p:nvSpPr>
          <p:cNvPr id="16" name="TextBox 16">
            <a:extLst>
              <a:ext uri="{FF2B5EF4-FFF2-40B4-BE49-F238E27FC236}">
                <a16:creationId xmlns:a16="http://schemas.microsoft.com/office/drawing/2014/main" id="{66011580-02D4-462C-BEB1-0B716630161F}"/>
              </a:ext>
            </a:extLst>
          </p:cNvPr>
          <p:cNvSpPr txBox="1">
            <a:spLocks noChangeArrowheads="1"/>
          </p:cNvSpPr>
          <p:nvPr/>
        </p:nvSpPr>
        <p:spPr bwMode="auto">
          <a:xfrm>
            <a:off x="1845821" y="5447549"/>
            <a:ext cx="1133061"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fontAlgn="base">
              <a:spcBef>
                <a:spcPct val="0"/>
              </a:spcBef>
              <a:spcAft>
                <a:spcPct val="0"/>
              </a:spcAft>
              <a:buFontTx/>
              <a:buNone/>
            </a:pPr>
            <a:r>
              <a:rPr lang="en-US" altLang="en-US" sz="1100" dirty="0">
                <a:latin typeface="Arial" panose="020B0604020202020204" pitchFamily="34" charset="0"/>
              </a:rPr>
              <a:t>STAGE 1</a:t>
            </a:r>
          </a:p>
          <a:p>
            <a:pPr algn="ctr" fontAlgn="base">
              <a:spcBef>
                <a:spcPct val="0"/>
              </a:spcBef>
              <a:spcAft>
                <a:spcPct val="0"/>
              </a:spcAft>
              <a:buFontTx/>
              <a:buNone/>
            </a:pPr>
            <a:r>
              <a:rPr lang="en-US" altLang="en-US" sz="1100" dirty="0">
                <a:latin typeface="Arial" panose="020B0604020202020204" pitchFamily="34" charset="0"/>
              </a:rPr>
              <a:t> (mild fibrosis)</a:t>
            </a:r>
          </a:p>
        </p:txBody>
      </p:sp>
      <p:sp>
        <p:nvSpPr>
          <p:cNvPr id="17" name="TextBox 16">
            <a:extLst>
              <a:ext uri="{FF2B5EF4-FFF2-40B4-BE49-F238E27FC236}">
                <a16:creationId xmlns:a16="http://schemas.microsoft.com/office/drawing/2014/main" id="{3298E2B4-87AD-4640-87AB-DC9953D9419A}"/>
              </a:ext>
            </a:extLst>
          </p:cNvPr>
          <p:cNvSpPr txBox="1">
            <a:spLocks noChangeArrowheads="1"/>
          </p:cNvSpPr>
          <p:nvPr/>
        </p:nvSpPr>
        <p:spPr bwMode="auto">
          <a:xfrm>
            <a:off x="3163972" y="5407011"/>
            <a:ext cx="1133061"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fontAlgn="base">
              <a:spcBef>
                <a:spcPct val="0"/>
              </a:spcBef>
              <a:spcAft>
                <a:spcPct val="0"/>
              </a:spcAft>
              <a:buFontTx/>
              <a:buNone/>
            </a:pPr>
            <a:r>
              <a:rPr lang="en-US" altLang="en-US" sz="1100" dirty="0">
                <a:latin typeface="Arial" panose="020B0604020202020204" pitchFamily="34" charset="0"/>
              </a:rPr>
              <a:t>STAGE 2</a:t>
            </a:r>
          </a:p>
          <a:p>
            <a:pPr algn="ctr" fontAlgn="base">
              <a:spcBef>
                <a:spcPct val="0"/>
              </a:spcBef>
              <a:spcAft>
                <a:spcPct val="0"/>
              </a:spcAft>
              <a:buFontTx/>
              <a:buNone/>
            </a:pPr>
            <a:r>
              <a:rPr lang="en-US" altLang="en-US" sz="1100" dirty="0">
                <a:latin typeface="Arial" panose="020B0604020202020204" pitchFamily="34" charset="0"/>
              </a:rPr>
              <a:t> (moderate fibrosis)</a:t>
            </a:r>
          </a:p>
        </p:txBody>
      </p:sp>
      <p:sp>
        <p:nvSpPr>
          <p:cNvPr id="18" name="TextBox 16">
            <a:extLst>
              <a:ext uri="{FF2B5EF4-FFF2-40B4-BE49-F238E27FC236}">
                <a16:creationId xmlns:a16="http://schemas.microsoft.com/office/drawing/2014/main" id="{73D3DA18-2696-4613-8A9A-87EB3C9F8048}"/>
              </a:ext>
            </a:extLst>
          </p:cNvPr>
          <p:cNvSpPr txBox="1">
            <a:spLocks noChangeArrowheads="1"/>
          </p:cNvSpPr>
          <p:nvPr/>
        </p:nvSpPr>
        <p:spPr bwMode="auto">
          <a:xfrm>
            <a:off x="4406725" y="5414447"/>
            <a:ext cx="1133061"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fontAlgn="base">
              <a:spcBef>
                <a:spcPct val="0"/>
              </a:spcBef>
              <a:spcAft>
                <a:spcPct val="0"/>
              </a:spcAft>
              <a:buFontTx/>
              <a:buNone/>
            </a:pPr>
            <a:r>
              <a:rPr lang="en-US" altLang="en-US" sz="1100" dirty="0">
                <a:latin typeface="Arial" panose="020B0604020202020204" pitchFamily="34" charset="0"/>
              </a:rPr>
              <a:t>STAGE 3</a:t>
            </a:r>
          </a:p>
          <a:p>
            <a:pPr algn="ctr" fontAlgn="base">
              <a:spcBef>
                <a:spcPct val="0"/>
              </a:spcBef>
              <a:spcAft>
                <a:spcPct val="0"/>
              </a:spcAft>
              <a:buFontTx/>
              <a:buNone/>
            </a:pPr>
            <a:r>
              <a:rPr lang="en-US" altLang="en-US" sz="1100" dirty="0">
                <a:latin typeface="Arial" panose="020B0604020202020204" pitchFamily="34" charset="0"/>
              </a:rPr>
              <a:t> (bridging fibrosis)</a:t>
            </a:r>
          </a:p>
        </p:txBody>
      </p:sp>
      <p:sp>
        <p:nvSpPr>
          <p:cNvPr id="19" name="TextBox 16">
            <a:extLst>
              <a:ext uri="{FF2B5EF4-FFF2-40B4-BE49-F238E27FC236}">
                <a16:creationId xmlns:a16="http://schemas.microsoft.com/office/drawing/2014/main" id="{EA252853-00E6-47D2-8432-968E5BF6B77F}"/>
              </a:ext>
            </a:extLst>
          </p:cNvPr>
          <p:cNvSpPr txBox="1">
            <a:spLocks noChangeArrowheads="1"/>
          </p:cNvSpPr>
          <p:nvPr/>
        </p:nvSpPr>
        <p:spPr bwMode="auto">
          <a:xfrm>
            <a:off x="5615184" y="5407011"/>
            <a:ext cx="1133061"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fontAlgn="base">
              <a:spcBef>
                <a:spcPct val="0"/>
              </a:spcBef>
              <a:spcAft>
                <a:spcPct val="0"/>
              </a:spcAft>
              <a:buFontTx/>
              <a:buNone/>
            </a:pPr>
            <a:r>
              <a:rPr lang="en-US" altLang="en-US" sz="1100" dirty="0">
                <a:latin typeface="Arial" panose="020B0604020202020204" pitchFamily="34" charset="0"/>
              </a:rPr>
              <a:t>STAGE 4</a:t>
            </a:r>
          </a:p>
          <a:p>
            <a:pPr algn="ctr" fontAlgn="base">
              <a:spcBef>
                <a:spcPct val="0"/>
              </a:spcBef>
              <a:spcAft>
                <a:spcPct val="0"/>
              </a:spcAft>
              <a:buFontTx/>
              <a:buNone/>
            </a:pPr>
            <a:r>
              <a:rPr lang="en-US" altLang="en-US" sz="1100" dirty="0">
                <a:latin typeface="Arial" panose="020B0604020202020204" pitchFamily="34" charset="0"/>
              </a:rPr>
              <a:t>(nodules, cirrhosis)</a:t>
            </a:r>
          </a:p>
        </p:txBody>
      </p:sp>
      <p:sp>
        <p:nvSpPr>
          <p:cNvPr id="20" name="Oval 19">
            <a:extLst>
              <a:ext uri="{FF2B5EF4-FFF2-40B4-BE49-F238E27FC236}">
                <a16:creationId xmlns:a16="http://schemas.microsoft.com/office/drawing/2014/main" id="{F415FC04-010C-44A8-9213-205617AF1721}"/>
              </a:ext>
            </a:extLst>
          </p:cNvPr>
          <p:cNvSpPr/>
          <p:nvPr/>
        </p:nvSpPr>
        <p:spPr>
          <a:xfrm>
            <a:off x="1232453" y="4484432"/>
            <a:ext cx="6122504" cy="172754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B80622D8-3C6E-4965-A395-4C998894E925}"/>
              </a:ext>
            </a:extLst>
          </p:cNvPr>
          <p:cNvSpPr txBox="1"/>
          <p:nvPr/>
        </p:nvSpPr>
        <p:spPr>
          <a:xfrm>
            <a:off x="9055015" y="802904"/>
            <a:ext cx="2464905" cy="646331"/>
          </a:xfrm>
          <a:prstGeom prst="rect">
            <a:avLst/>
          </a:prstGeom>
          <a:noFill/>
        </p:spPr>
        <p:txBody>
          <a:bodyPr wrap="square" rtlCol="0">
            <a:spAutoFit/>
          </a:bodyPr>
          <a:lstStyle/>
          <a:p>
            <a:pPr algn="ctr"/>
            <a:r>
              <a:rPr lang="en-US" dirty="0"/>
              <a:t>End Stage Liver Disease (ESLD)</a:t>
            </a:r>
          </a:p>
        </p:txBody>
      </p:sp>
      <p:pic>
        <p:nvPicPr>
          <p:cNvPr id="23" name="Picture 22">
            <a:extLst>
              <a:ext uri="{FF2B5EF4-FFF2-40B4-BE49-F238E27FC236}">
                <a16:creationId xmlns:a16="http://schemas.microsoft.com/office/drawing/2014/main" id="{1E863916-F4ED-47BE-ABB5-7267116D08E8}"/>
              </a:ext>
            </a:extLst>
          </p:cNvPr>
          <p:cNvPicPr>
            <a:picLocks noChangeAspect="1"/>
          </p:cNvPicPr>
          <p:nvPr/>
        </p:nvPicPr>
        <p:blipFill>
          <a:blip r:embed="rId9"/>
          <a:stretch>
            <a:fillRect/>
          </a:stretch>
        </p:blipFill>
        <p:spPr>
          <a:xfrm>
            <a:off x="1081762" y="2302199"/>
            <a:ext cx="2929866" cy="4038167"/>
          </a:xfrm>
          <a:prstGeom prst="rect">
            <a:avLst/>
          </a:prstGeom>
        </p:spPr>
      </p:pic>
    </p:spTree>
    <p:extLst>
      <p:ext uri="{BB962C8B-B14F-4D97-AF65-F5344CB8AC3E}">
        <p14:creationId xmlns:p14="http://schemas.microsoft.com/office/powerpoint/2010/main" val="1607595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2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9F18CD-9108-4D7C-AB05-FE6C956337E4}"/>
              </a:ext>
            </a:extLst>
          </p:cNvPr>
          <p:cNvSpPr>
            <a:spLocks noGrp="1"/>
          </p:cNvSpPr>
          <p:nvPr>
            <p:ph type="title"/>
          </p:nvPr>
        </p:nvSpPr>
        <p:spPr>
          <a:xfrm>
            <a:off x="838200" y="209430"/>
            <a:ext cx="10515600" cy="1325563"/>
          </a:xfrm>
        </p:spPr>
        <p:txBody>
          <a:bodyPr/>
          <a:lstStyle/>
          <a:p>
            <a:r>
              <a:rPr lang="en-US" dirty="0">
                <a:effectLst>
                  <a:outerShdw blurRad="38100" dist="38100" dir="2700000" algn="tl">
                    <a:srgbClr val="000000">
                      <a:alpha val="43137"/>
                    </a:srgbClr>
                  </a:outerShdw>
                </a:effectLst>
              </a:rPr>
              <a:t>End Stage Liver Disease: Prevalence and Cause</a:t>
            </a:r>
          </a:p>
        </p:txBody>
      </p:sp>
      <p:pic>
        <p:nvPicPr>
          <p:cNvPr id="4" name="Picture 3">
            <a:extLst>
              <a:ext uri="{FF2B5EF4-FFF2-40B4-BE49-F238E27FC236}">
                <a16:creationId xmlns:a16="http://schemas.microsoft.com/office/drawing/2014/main" id="{09D78892-6CBC-4CBD-8D46-FBC4B53AC62B}"/>
              </a:ext>
            </a:extLst>
          </p:cNvPr>
          <p:cNvPicPr>
            <a:picLocks noChangeAspect="1"/>
          </p:cNvPicPr>
          <p:nvPr/>
        </p:nvPicPr>
        <p:blipFill>
          <a:blip r:embed="rId3"/>
          <a:stretch>
            <a:fillRect/>
          </a:stretch>
        </p:blipFill>
        <p:spPr>
          <a:xfrm>
            <a:off x="871635" y="3017149"/>
            <a:ext cx="3895725" cy="2990850"/>
          </a:xfrm>
          <a:prstGeom prst="rect">
            <a:avLst/>
          </a:prstGeom>
        </p:spPr>
      </p:pic>
      <p:pic>
        <p:nvPicPr>
          <p:cNvPr id="5" name="Picture 4">
            <a:extLst>
              <a:ext uri="{FF2B5EF4-FFF2-40B4-BE49-F238E27FC236}">
                <a16:creationId xmlns:a16="http://schemas.microsoft.com/office/drawing/2014/main" id="{4664D329-FE5F-4681-953B-89543DB0F77D}"/>
              </a:ext>
            </a:extLst>
          </p:cNvPr>
          <p:cNvPicPr>
            <a:picLocks noChangeAspect="1"/>
          </p:cNvPicPr>
          <p:nvPr/>
        </p:nvPicPr>
        <p:blipFill>
          <a:blip r:embed="rId4"/>
          <a:stretch>
            <a:fillRect/>
          </a:stretch>
        </p:blipFill>
        <p:spPr>
          <a:xfrm>
            <a:off x="3970770" y="3068352"/>
            <a:ext cx="796590" cy="449205"/>
          </a:xfrm>
          <a:prstGeom prst="rect">
            <a:avLst/>
          </a:prstGeom>
        </p:spPr>
      </p:pic>
      <p:sp>
        <p:nvSpPr>
          <p:cNvPr id="6" name="TextBox 5">
            <a:extLst>
              <a:ext uri="{FF2B5EF4-FFF2-40B4-BE49-F238E27FC236}">
                <a16:creationId xmlns:a16="http://schemas.microsoft.com/office/drawing/2014/main" id="{3954AC1F-F43B-4AAE-9BA3-7BAD52CC1FD3}"/>
              </a:ext>
            </a:extLst>
          </p:cNvPr>
          <p:cNvSpPr txBox="1"/>
          <p:nvPr/>
        </p:nvSpPr>
        <p:spPr>
          <a:xfrm>
            <a:off x="1998608" y="1586196"/>
            <a:ext cx="6933661" cy="646331"/>
          </a:xfrm>
          <a:prstGeom prst="rect">
            <a:avLst/>
          </a:prstGeom>
          <a:noFill/>
        </p:spPr>
        <p:txBody>
          <a:bodyPr wrap="square" rtlCol="0">
            <a:spAutoFit/>
          </a:bodyPr>
          <a:lstStyle/>
          <a:p>
            <a:pPr marL="285750" indent="-285750">
              <a:buFont typeface="Arial" panose="020B0604020202020204" pitchFamily="34" charset="0"/>
              <a:buChar char="•"/>
            </a:pPr>
            <a:r>
              <a:rPr lang="en-US" dirty="0"/>
              <a:t>About 4 million people have advanced liver disease in the USA</a:t>
            </a:r>
          </a:p>
          <a:p>
            <a:pPr marL="285750" indent="-285750">
              <a:buFont typeface="Arial" panose="020B0604020202020204" pitchFamily="34" charset="0"/>
              <a:buChar char="•"/>
            </a:pPr>
            <a:r>
              <a:rPr lang="en-US" dirty="0"/>
              <a:t>This is about 1.6% of people</a:t>
            </a:r>
          </a:p>
        </p:txBody>
      </p:sp>
      <p:pic>
        <p:nvPicPr>
          <p:cNvPr id="7" name="Picture 6">
            <a:extLst>
              <a:ext uri="{FF2B5EF4-FFF2-40B4-BE49-F238E27FC236}">
                <a16:creationId xmlns:a16="http://schemas.microsoft.com/office/drawing/2014/main" id="{C7ACE319-53A8-4ECD-8C10-24E9DC908F2B}"/>
              </a:ext>
            </a:extLst>
          </p:cNvPr>
          <p:cNvPicPr>
            <a:picLocks noChangeAspect="1"/>
          </p:cNvPicPr>
          <p:nvPr/>
        </p:nvPicPr>
        <p:blipFill>
          <a:blip r:embed="rId5"/>
          <a:stretch>
            <a:fillRect/>
          </a:stretch>
        </p:blipFill>
        <p:spPr>
          <a:xfrm>
            <a:off x="175339" y="1488827"/>
            <a:ext cx="1434386" cy="1097925"/>
          </a:xfrm>
          <a:prstGeom prst="rect">
            <a:avLst/>
          </a:prstGeom>
        </p:spPr>
      </p:pic>
      <p:sp>
        <p:nvSpPr>
          <p:cNvPr id="8" name="TextBox 7">
            <a:extLst>
              <a:ext uri="{FF2B5EF4-FFF2-40B4-BE49-F238E27FC236}">
                <a16:creationId xmlns:a16="http://schemas.microsoft.com/office/drawing/2014/main" id="{EDCD6729-2177-4105-AA2D-D9EF6F0A8D17}"/>
              </a:ext>
            </a:extLst>
          </p:cNvPr>
          <p:cNvSpPr txBox="1"/>
          <p:nvPr/>
        </p:nvSpPr>
        <p:spPr>
          <a:xfrm>
            <a:off x="2487291" y="6194786"/>
            <a:ext cx="597542" cy="369332"/>
          </a:xfrm>
          <a:prstGeom prst="rect">
            <a:avLst/>
          </a:prstGeom>
          <a:noFill/>
        </p:spPr>
        <p:txBody>
          <a:bodyPr wrap="square" rtlCol="0">
            <a:spAutoFit/>
          </a:bodyPr>
          <a:lstStyle/>
          <a:p>
            <a:r>
              <a:rPr lang="en-US" dirty="0"/>
              <a:t>Year</a:t>
            </a:r>
          </a:p>
        </p:txBody>
      </p:sp>
      <p:sp>
        <p:nvSpPr>
          <p:cNvPr id="9" name="TextBox 8">
            <a:extLst>
              <a:ext uri="{FF2B5EF4-FFF2-40B4-BE49-F238E27FC236}">
                <a16:creationId xmlns:a16="http://schemas.microsoft.com/office/drawing/2014/main" id="{BC57B243-6DBF-47CA-BD80-54CFB43DB291}"/>
              </a:ext>
            </a:extLst>
          </p:cNvPr>
          <p:cNvSpPr txBox="1"/>
          <p:nvPr/>
        </p:nvSpPr>
        <p:spPr>
          <a:xfrm>
            <a:off x="498835" y="4327908"/>
            <a:ext cx="339365" cy="369332"/>
          </a:xfrm>
          <a:prstGeom prst="rect">
            <a:avLst/>
          </a:prstGeom>
          <a:noFill/>
        </p:spPr>
        <p:txBody>
          <a:bodyPr wrap="square" rtlCol="0">
            <a:spAutoFit/>
          </a:bodyPr>
          <a:lstStyle/>
          <a:p>
            <a:r>
              <a:rPr lang="en-US" dirty="0"/>
              <a:t>%</a:t>
            </a:r>
          </a:p>
        </p:txBody>
      </p:sp>
      <p:sp>
        <p:nvSpPr>
          <p:cNvPr id="11" name="TextBox 10">
            <a:extLst>
              <a:ext uri="{FF2B5EF4-FFF2-40B4-BE49-F238E27FC236}">
                <a16:creationId xmlns:a16="http://schemas.microsoft.com/office/drawing/2014/main" id="{C2D6726E-79DD-4A63-A53A-68B915DBCBD3}"/>
              </a:ext>
            </a:extLst>
          </p:cNvPr>
          <p:cNvSpPr txBox="1"/>
          <p:nvPr/>
        </p:nvSpPr>
        <p:spPr>
          <a:xfrm>
            <a:off x="4785854" y="3017149"/>
            <a:ext cx="4722829" cy="1477328"/>
          </a:xfrm>
          <a:prstGeom prst="rect">
            <a:avLst/>
          </a:prstGeom>
          <a:noFill/>
        </p:spPr>
        <p:txBody>
          <a:bodyPr wrap="square" rtlCol="0">
            <a:spAutoFit/>
          </a:bodyPr>
          <a:lstStyle/>
          <a:p>
            <a:r>
              <a:rPr lang="en-US" u="sng" dirty="0"/>
              <a:t>NAFLD:  Non-alcoholic fatty liver disease</a:t>
            </a:r>
          </a:p>
          <a:p>
            <a:r>
              <a:rPr lang="en-US" u="sng" dirty="0"/>
              <a:t>Fat droplets build up in the liver and cause inflammation and scarring</a:t>
            </a:r>
          </a:p>
          <a:p>
            <a:pPr marL="285750" indent="-285750">
              <a:buFont typeface="Arial" panose="020B0604020202020204" pitchFamily="34" charset="0"/>
              <a:buChar char="•"/>
            </a:pPr>
            <a:r>
              <a:rPr lang="en-US" dirty="0"/>
              <a:t>15% of people in US in 2005 to 25% of people  in 2015</a:t>
            </a:r>
          </a:p>
        </p:txBody>
      </p:sp>
      <p:pic>
        <p:nvPicPr>
          <p:cNvPr id="12" name="Picture 11">
            <a:extLst>
              <a:ext uri="{FF2B5EF4-FFF2-40B4-BE49-F238E27FC236}">
                <a16:creationId xmlns:a16="http://schemas.microsoft.com/office/drawing/2014/main" id="{1A94FFF1-3973-4BFB-A2E6-27BFB3B8C90B}"/>
              </a:ext>
            </a:extLst>
          </p:cNvPr>
          <p:cNvPicPr>
            <a:picLocks noChangeAspect="1"/>
          </p:cNvPicPr>
          <p:nvPr/>
        </p:nvPicPr>
        <p:blipFill>
          <a:blip r:embed="rId6"/>
          <a:stretch>
            <a:fillRect/>
          </a:stretch>
        </p:blipFill>
        <p:spPr>
          <a:xfrm>
            <a:off x="6439271" y="4296562"/>
            <a:ext cx="1970742" cy="2247623"/>
          </a:xfrm>
          <a:prstGeom prst="rect">
            <a:avLst/>
          </a:prstGeom>
        </p:spPr>
      </p:pic>
      <p:sp>
        <p:nvSpPr>
          <p:cNvPr id="13" name="TextBox 12"/>
          <p:cNvSpPr txBox="1"/>
          <p:nvPr/>
        </p:nvSpPr>
        <p:spPr>
          <a:xfrm>
            <a:off x="9527177" y="3308465"/>
            <a:ext cx="2301834" cy="1754326"/>
          </a:xfrm>
          <a:prstGeom prst="rect">
            <a:avLst/>
          </a:prstGeom>
          <a:noFill/>
        </p:spPr>
        <p:txBody>
          <a:bodyPr wrap="square" rtlCol="0">
            <a:spAutoFit/>
          </a:bodyPr>
          <a:lstStyle/>
          <a:p>
            <a:r>
              <a:rPr lang="en-US" b="1" dirty="0"/>
              <a:t>NAFLD risk factors:</a:t>
            </a:r>
          </a:p>
          <a:p>
            <a:r>
              <a:rPr lang="en-US" dirty="0"/>
              <a:t>-high cholesterol</a:t>
            </a:r>
          </a:p>
          <a:p>
            <a:r>
              <a:rPr lang="en-US" dirty="0"/>
              <a:t>-heavy weight</a:t>
            </a:r>
          </a:p>
          <a:p>
            <a:r>
              <a:rPr lang="en-US" dirty="0"/>
              <a:t>-high sugar (diabetes)</a:t>
            </a:r>
          </a:p>
          <a:p>
            <a:r>
              <a:rPr lang="en-US" dirty="0"/>
              <a:t>-high blood pressure</a:t>
            </a:r>
          </a:p>
          <a:p>
            <a:endParaRPr lang="en-US" dirty="0"/>
          </a:p>
        </p:txBody>
      </p:sp>
    </p:spTree>
    <p:extLst>
      <p:ext uri="{BB962C8B-B14F-4D97-AF65-F5344CB8AC3E}">
        <p14:creationId xmlns:p14="http://schemas.microsoft.com/office/powerpoint/2010/main" val="6313834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C17D32-D853-4C55-B321-EFE2C252001B}"/>
              </a:ext>
            </a:extLst>
          </p:cNvPr>
          <p:cNvSpPr>
            <a:spLocks noGrp="1"/>
          </p:cNvSpPr>
          <p:nvPr>
            <p:ph type="title"/>
          </p:nvPr>
        </p:nvSpPr>
        <p:spPr/>
        <p:txBody>
          <a:bodyPr/>
          <a:lstStyle/>
          <a:p>
            <a:r>
              <a:rPr lang="en-US" dirty="0">
                <a:effectLst>
                  <a:outerShdw blurRad="38100" dist="38100" dir="2700000" algn="tl">
                    <a:srgbClr val="000000">
                      <a:alpha val="43137"/>
                    </a:srgbClr>
                  </a:outerShdw>
                </a:effectLst>
              </a:rPr>
              <a:t>What is kidney disease?</a:t>
            </a:r>
          </a:p>
        </p:txBody>
      </p:sp>
      <p:pic>
        <p:nvPicPr>
          <p:cNvPr id="4" name="Picture 3">
            <a:extLst>
              <a:ext uri="{FF2B5EF4-FFF2-40B4-BE49-F238E27FC236}">
                <a16:creationId xmlns:a16="http://schemas.microsoft.com/office/drawing/2014/main" id="{66F8A702-5AA0-424E-B4D5-7E283338FEF3}"/>
              </a:ext>
            </a:extLst>
          </p:cNvPr>
          <p:cNvPicPr>
            <a:picLocks noChangeAspect="1"/>
          </p:cNvPicPr>
          <p:nvPr/>
        </p:nvPicPr>
        <p:blipFill>
          <a:blip r:embed="rId3"/>
          <a:stretch>
            <a:fillRect/>
          </a:stretch>
        </p:blipFill>
        <p:spPr>
          <a:xfrm>
            <a:off x="5219047" y="1416829"/>
            <a:ext cx="2466975" cy="5210175"/>
          </a:xfrm>
          <a:prstGeom prst="rect">
            <a:avLst/>
          </a:prstGeom>
        </p:spPr>
      </p:pic>
      <p:sp>
        <p:nvSpPr>
          <p:cNvPr id="6" name="TextBox 5">
            <a:extLst>
              <a:ext uri="{FF2B5EF4-FFF2-40B4-BE49-F238E27FC236}">
                <a16:creationId xmlns:a16="http://schemas.microsoft.com/office/drawing/2014/main" id="{FE3639E2-1166-443E-BF27-577664F82E63}"/>
              </a:ext>
            </a:extLst>
          </p:cNvPr>
          <p:cNvSpPr txBox="1"/>
          <p:nvPr/>
        </p:nvSpPr>
        <p:spPr>
          <a:xfrm>
            <a:off x="2254867" y="5578018"/>
            <a:ext cx="1248354" cy="261610"/>
          </a:xfrm>
          <a:prstGeom prst="rect">
            <a:avLst/>
          </a:prstGeom>
          <a:noFill/>
        </p:spPr>
        <p:txBody>
          <a:bodyPr wrap="square" rtlCol="0">
            <a:spAutoFit/>
          </a:bodyPr>
          <a:lstStyle/>
          <a:p>
            <a:r>
              <a:rPr lang="en-US" sz="1100" i="1" dirty="0"/>
              <a:t>UNC kidney center</a:t>
            </a:r>
          </a:p>
        </p:txBody>
      </p:sp>
      <p:pic>
        <p:nvPicPr>
          <p:cNvPr id="7" name="Picture 6">
            <a:extLst>
              <a:ext uri="{FF2B5EF4-FFF2-40B4-BE49-F238E27FC236}">
                <a16:creationId xmlns:a16="http://schemas.microsoft.com/office/drawing/2014/main" id="{D3B33777-EB9A-4819-BD8F-A12D0D4A719D}"/>
              </a:ext>
            </a:extLst>
          </p:cNvPr>
          <p:cNvPicPr>
            <a:picLocks noChangeAspect="1"/>
          </p:cNvPicPr>
          <p:nvPr/>
        </p:nvPicPr>
        <p:blipFill>
          <a:blip r:embed="rId4"/>
          <a:stretch>
            <a:fillRect/>
          </a:stretch>
        </p:blipFill>
        <p:spPr>
          <a:xfrm>
            <a:off x="539041" y="2465814"/>
            <a:ext cx="4680006" cy="3112204"/>
          </a:xfrm>
          <a:prstGeom prst="rect">
            <a:avLst/>
          </a:prstGeom>
        </p:spPr>
      </p:pic>
      <p:sp>
        <p:nvSpPr>
          <p:cNvPr id="8" name="TextBox 7">
            <a:extLst>
              <a:ext uri="{FF2B5EF4-FFF2-40B4-BE49-F238E27FC236}">
                <a16:creationId xmlns:a16="http://schemas.microsoft.com/office/drawing/2014/main" id="{923B96DA-312B-4EC3-A637-C3FBFD95E605}"/>
              </a:ext>
            </a:extLst>
          </p:cNvPr>
          <p:cNvSpPr txBox="1"/>
          <p:nvPr/>
        </p:nvSpPr>
        <p:spPr>
          <a:xfrm>
            <a:off x="6007618" y="6627004"/>
            <a:ext cx="889832" cy="261610"/>
          </a:xfrm>
          <a:prstGeom prst="rect">
            <a:avLst/>
          </a:prstGeom>
          <a:noFill/>
        </p:spPr>
        <p:txBody>
          <a:bodyPr wrap="square" rtlCol="0">
            <a:spAutoFit/>
          </a:bodyPr>
          <a:lstStyle/>
          <a:p>
            <a:r>
              <a:rPr lang="en-US" sz="1100" i="1" dirty="0"/>
              <a:t>Villa </a:t>
            </a:r>
            <a:r>
              <a:rPr lang="en-US" sz="1100" i="1" dirty="0" err="1"/>
              <a:t>Medica</a:t>
            </a:r>
            <a:endParaRPr lang="en-US" sz="1100" i="1" dirty="0"/>
          </a:p>
        </p:txBody>
      </p:sp>
      <p:pic>
        <p:nvPicPr>
          <p:cNvPr id="9" name="Picture 8">
            <a:extLst>
              <a:ext uri="{FF2B5EF4-FFF2-40B4-BE49-F238E27FC236}">
                <a16:creationId xmlns:a16="http://schemas.microsoft.com/office/drawing/2014/main" id="{D6EFF502-73C0-4740-919A-A24BFB8752EC}"/>
              </a:ext>
            </a:extLst>
          </p:cNvPr>
          <p:cNvPicPr>
            <a:picLocks noChangeAspect="1"/>
          </p:cNvPicPr>
          <p:nvPr/>
        </p:nvPicPr>
        <p:blipFill>
          <a:blip r:embed="rId5"/>
          <a:stretch>
            <a:fillRect/>
          </a:stretch>
        </p:blipFill>
        <p:spPr>
          <a:xfrm>
            <a:off x="8241703" y="1416829"/>
            <a:ext cx="3314700" cy="2247900"/>
          </a:xfrm>
          <a:prstGeom prst="rect">
            <a:avLst/>
          </a:prstGeom>
        </p:spPr>
      </p:pic>
      <p:sp>
        <p:nvSpPr>
          <p:cNvPr id="10" name="TextBox 9">
            <a:extLst>
              <a:ext uri="{FF2B5EF4-FFF2-40B4-BE49-F238E27FC236}">
                <a16:creationId xmlns:a16="http://schemas.microsoft.com/office/drawing/2014/main" id="{92F925CA-CCF0-4C3D-AF10-2A7E52804C12}"/>
              </a:ext>
            </a:extLst>
          </p:cNvPr>
          <p:cNvSpPr txBox="1"/>
          <p:nvPr/>
        </p:nvSpPr>
        <p:spPr>
          <a:xfrm>
            <a:off x="8241703" y="802904"/>
            <a:ext cx="3278217" cy="646331"/>
          </a:xfrm>
          <a:prstGeom prst="rect">
            <a:avLst/>
          </a:prstGeom>
          <a:noFill/>
        </p:spPr>
        <p:txBody>
          <a:bodyPr wrap="square" rtlCol="0">
            <a:spAutoFit/>
          </a:bodyPr>
          <a:lstStyle/>
          <a:p>
            <a:pPr algn="ctr"/>
            <a:r>
              <a:rPr lang="en-US" dirty="0"/>
              <a:t>End Stage Renal Disease (ESRD)</a:t>
            </a:r>
          </a:p>
          <a:p>
            <a:pPr algn="ctr"/>
            <a:r>
              <a:rPr lang="en-US" dirty="0"/>
              <a:t>Renal Replacement Therapy</a:t>
            </a:r>
          </a:p>
        </p:txBody>
      </p:sp>
      <p:pic>
        <p:nvPicPr>
          <p:cNvPr id="11" name="Picture 10">
            <a:extLst>
              <a:ext uri="{FF2B5EF4-FFF2-40B4-BE49-F238E27FC236}">
                <a16:creationId xmlns:a16="http://schemas.microsoft.com/office/drawing/2014/main" id="{372C92F5-AEF7-4B7B-ABF6-FC42F0E43A34}"/>
              </a:ext>
            </a:extLst>
          </p:cNvPr>
          <p:cNvPicPr>
            <a:picLocks noChangeAspect="1"/>
          </p:cNvPicPr>
          <p:nvPr/>
        </p:nvPicPr>
        <p:blipFill>
          <a:blip r:embed="rId6"/>
          <a:stretch>
            <a:fillRect/>
          </a:stretch>
        </p:blipFill>
        <p:spPr>
          <a:xfrm flipH="1">
            <a:off x="10520614" y="5252948"/>
            <a:ext cx="1180124" cy="911750"/>
          </a:xfrm>
          <a:prstGeom prst="rect">
            <a:avLst/>
          </a:prstGeom>
        </p:spPr>
      </p:pic>
      <p:pic>
        <p:nvPicPr>
          <p:cNvPr id="12" name="Picture 11">
            <a:extLst>
              <a:ext uri="{FF2B5EF4-FFF2-40B4-BE49-F238E27FC236}">
                <a16:creationId xmlns:a16="http://schemas.microsoft.com/office/drawing/2014/main" id="{C39C6015-D264-4CF8-914D-1647E849262F}"/>
              </a:ext>
            </a:extLst>
          </p:cNvPr>
          <p:cNvPicPr>
            <a:picLocks noChangeAspect="1"/>
          </p:cNvPicPr>
          <p:nvPr/>
        </p:nvPicPr>
        <p:blipFill>
          <a:blip r:embed="rId7"/>
          <a:stretch>
            <a:fillRect/>
          </a:stretch>
        </p:blipFill>
        <p:spPr>
          <a:xfrm>
            <a:off x="8684151" y="5054642"/>
            <a:ext cx="1125191" cy="1308362"/>
          </a:xfrm>
          <a:prstGeom prst="rect">
            <a:avLst/>
          </a:prstGeom>
        </p:spPr>
      </p:pic>
      <p:sp>
        <p:nvSpPr>
          <p:cNvPr id="13" name="Arrow: Down 12">
            <a:extLst>
              <a:ext uri="{FF2B5EF4-FFF2-40B4-BE49-F238E27FC236}">
                <a16:creationId xmlns:a16="http://schemas.microsoft.com/office/drawing/2014/main" id="{A6653C40-5A85-4BE9-8E0E-E7A6F4A771CA}"/>
              </a:ext>
            </a:extLst>
          </p:cNvPr>
          <p:cNvSpPr/>
          <p:nvPr/>
        </p:nvSpPr>
        <p:spPr>
          <a:xfrm>
            <a:off x="8671401" y="3789450"/>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Arrow: Down 13">
            <a:extLst>
              <a:ext uri="{FF2B5EF4-FFF2-40B4-BE49-F238E27FC236}">
                <a16:creationId xmlns:a16="http://schemas.microsoft.com/office/drawing/2014/main" id="{C9E452EE-DFFC-486D-84DB-15F03EB00E69}"/>
              </a:ext>
            </a:extLst>
          </p:cNvPr>
          <p:cNvSpPr/>
          <p:nvPr/>
        </p:nvSpPr>
        <p:spPr>
          <a:xfrm>
            <a:off x="10626044" y="3789450"/>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002AF912-3323-49BE-819B-CE09590840AE}"/>
              </a:ext>
            </a:extLst>
          </p:cNvPr>
          <p:cNvSpPr txBox="1"/>
          <p:nvPr/>
        </p:nvSpPr>
        <p:spPr>
          <a:xfrm>
            <a:off x="9615775" y="3596285"/>
            <a:ext cx="566556" cy="261610"/>
          </a:xfrm>
          <a:prstGeom prst="rect">
            <a:avLst/>
          </a:prstGeom>
          <a:noFill/>
        </p:spPr>
        <p:txBody>
          <a:bodyPr wrap="square" rtlCol="0">
            <a:spAutoFit/>
          </a:bodyPr>
          <a:lstStyle/>
          <a:p>
            <a:r>
              <a:rPr lang="en-US" sz="1100" i="1" dirty="0"/>
              <a:t>Quora</a:t>
            </a:r>
          </a:p>
        </p:txBody>
      </p:sp>
    </p:spTree>
    <p:extLst>
      <p:ext uri="{BB962C8B-B14F-4D97-AF65-F5344CB8AC3E}">
        <p14:creationId xmlns:p14="http://schemas.microsoft.com/office/powerpoint/2010/main" val="37620957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A73947-0718-42B4-B7C5-843D50E19DD4}"/>
              </a:ext>
            </a:extLst>
          </p:cNvPr>
          <p:cNvSpPr>
            <a:spLocks noGrp="1"/>
          </p:cNvSpPr>
          <p:nvPr>
            <p:ph type="title"/>
          </p:nvPr>
        </p:nvSpPr>
        <p:spPr>
          <a:xfrm>
            <a:off x="779313" y="60585"/>
            <a:ext cx="10515600" cy="1325563"/>
          </a:xfrm>
        </p:spPr>
        <p:txBody>
          <a:bodyPr/>
          <a:lstStyle/>
          <a:p>
            <a:r>
              <a:rPr lang="en-US" dirty="0">
                <a:effectLst>
                  <a:outerShdw blurRad="38100" dist="38100" dir="2700000" algn="tl">
                    <a:srgbClr val="000000">
                      <a:alpha val="43137"/>
                    </a:srgbClr>
                  </a:outerShdw>
                </a:effectLst>
              </a:rPr>
              <a:t>End Stage Renal (kidney) Disease:  Prevalence and Cause</a:t>
            </a:r>
          </a:p>
        </p:txBody>
      </p:sp>
      <p:pic>
        <p:nvPicPr>
          <p:cNvPr id="4" name="Content Placeholder 3">
            <a:extLst>
              <a:ext uri="{FF2B5EF4-FFF2-40B4-BE49-F238E27FC236}">
                <a16:creationId xmlns:a16="http://schemas.microsoft.com/office/drawing/2014/main" id="{155B2C04-F1B3-4F8A-91C8-64C0A5AB4CE3}"/>
              </a:ext>
            </a:extLst>
          </p:cNvPr>
          <p:cNvPicPr>
            <a:picLocks noGrp="1" noChangeAspect="1"/>
          </p:cNvPicPr>
          <p:nvPr>
            <p:ph idx="1"/>
          </p:nvPr>
        </p:nvPicPr>
        <p:blipFill>
          <a:blip r:embed="rId3"/>
          <a:stretch>
            <a:fillRect/>
          </a:stretch>
        </p:blipFill>
        <p:spPr>
          <a:xfrm>
            <a:off x="3773372" y="3169026"/>
            <a:ext cx="3838575" cy="2943225"/>
          </a:xfrm>
          <a:prstGeom prst="rect">
            <a:avLst/>
          </a:prstGeom>
        </p:spPr>
      </p:pic>
      <p:pic>
        <p:nvPicPr>
          <p:cNvPr id="5" name="Picture 4">
            <a:extLst>
              <a:ext uri="{FF2B5EF4-FFF2-40B4-BE49-F238E27FC236}">
                <a16:creationId xmlns:a16="http://schemas.microsoft.com/office/drawing/2014/main" id="{B5CB08FE-AB1D-47E4-A0BF-5D02A28F34A1}"/>
              </a:ext>
            </a:extLst>
          </p:cNvPr>
          <p:cNvPicPr>
            <a:picLocks noChangeAspect="1"/>
          </p:cNvPicPr>
          <p:nvPr/>
        </p:nvPicPr>
        <p:blipFill>
          <a:blip r:embed="rId4"/>
          <a:stretch>
            <a:fillRect/>
          </a:stretch>
        </p:blipFill>
        <p:spPr>
          <a:xfrm>
            <a:off x="6765717" y="3169026"/>
            <a:ext cx="798645" cy="451143"/>
          </a:xfrm>
          <a:prstGeom prst="rect">
            <a:avLst/>
          </a:prstGeom>
        </p:spPr>
      </p:pic>
      <p:sp>
        <p:nvSpPr>
          <p:cNvPr id="8" name="TextBox 7">
            <a:extLst>
              <a:ext uri="{FF2B5EF4-FFF2-40B4-BE49-F238E27FC236}">
                <a16:creationId xmlns:a16="http://schemas.microsoft.com/office/drawing/2014/main" id="{97146D7F-31A0-49F5-836F-A5E9C9587A4B}"/>
              </a:ext>
            </a:extLst>
          </p:cNvPr>
          <p:cNvSpPr txBox="1"/>
          <p:nvPr/>
        </p:nvSpPr>
        <p:spPr>
          <a:xfrm>
            <a:off x="1609725" y="1437626"/>
            <a:ext cx="8165871" cy="923330"/>
          </a:xfrm>
          <a:prstGeom prst="rect">
            <a:avLst/>
          </a:prstGeom>
          <a:noFill/>
        </p:spPr>
        <p:txBody>
          <a:bodyPr wrap="square" rtlCol="0">
            <a:spAutoFit/>
          </a:bodyPr>
          <a:lstStyle/>
          <a:p>
            <a:pPr marL="285750" indent="-285750">
              <a:buFont typeface="Arial" panose="020B0604020202020204" pitchFamily="34" charset="0"/>
              <a:buChar char="•"/>
            </a:pPr>
            <a:r>
              <a:rPr lang="en-US" dirty="0"/>
              <a:t>About 5 million people have advanced kidney disease in the USA</a:t>
            </a:r>
          </a:p>
          <a:p>
            <a:pPr marL="285750" indent="-285750">
              <a:buFont typeface="Arial" panose="020B0604020202020204" pitchFamily="34" charset="0"/>
              <a:buChar char="•"/>
            </a:pPr>
            <a:r>
              <a:rPr lang="en-US" dirty="0"/>
              <a:t>This about 2.0% of people</a:t>
            </a:r>
          </a:p>
          <a:p>
            <a:pPr marL="285750" indent="-285750">
              <a:buFont typeface="Arial" panose="020B0604020202020204" pitchFamily="34" charset="0"/>
              <a:buChar char="•"/>
            </a:pPr>
            <a:r>
              <a:rPr lang="en-US" dirty="0"/>
              <a:t>Kidney disease is the 9</a:t>
            </a:r>
            <a:r>
              <a:rPr lang="en-US" baseline="30000" dirty="0"/>
              <a:t>th</a:t>
            </a:r>
            <a:r>
              <a:rPr lang="en-US" dirty="0"/>
              <a:t> most common cause of death</a:t>
            </a:r>
          </a:p>
        </p:txBody>
      </p:sp>
      <p:pic>
        <p:nvPicPr>
          <p:cNvPr id="10" name="Picture 9">
            <a:extLst>
              <a:ext uri="{FF2B5EF4-FFF2-40B4-BE49-F238E27FC236}">
                <a16:creationId xmlns:a16="http://schemas.microsoft.com/office/drawing/2014/main" id="{90B0AABA-B6FF-488E-92F0-D4FE9C93EE19}"/>
              </a:ext>
            </a:extLst>
          </p:cNvPr>
          <p:cNvPicPr>
            <a:picLocks noChangeAspect="1"/>
          </p:cNvPicPr>
          <p:nvPr/>
        </p:nvPicPr>
        <p:blipFill>
          <a:blip r:embed="rId5"/>
          <a:stretch>
            <a:fillRect/>
          </a:stretch>
        </p:blipFill>
        <p:spPr>
          <a:xfrm>
            <a:off x="177041" y="1489102"/>
            <a:ext cx="1432684" cy="1097375"/>
          </a:xfrm>
          <a:prstGeom prst="rect">
            <a:avLst/>
          </a:prstGeom>
        </p:spPr>
      </p:pic>
      <p:pic>
        <p:nvPicPr>
          <p:cNvPr id="11" name="Picture 10">
            <a:extLst>
              <a:ext uri="{FF2B5EF4-FFF2-40B4-BE49-F238E27FC236}">
                <a16:creationId xmlns:a16="http://schemas.microsoft.com/office/drawing/2014/main" id="{B973867B-A675-4D0C-965E-E5235754DEE4}"/>
              </a:ext>
            </a:extLst>
          </p:cNvPr>
          <p:cNvPicPr>
            <a:picLocks noChangeAspect="1"/>
          </p:cNvPicPr>
          <p:nvPr/>
        </p:nvPicPr>
        <p:blipFill>
          <a:blip r:embed="rId6"/>
          <a:stretch>
            <a:fillRect/>
          </a:stretch>
        </p:blipFill>
        <p:spPr>
          <a:xfrm>
            <a:off x="5348205" y="6112251"/>
            <a:ext cx="688908" cy="493819"/>
          </a:xfrm>
          <a:prstGeom prst="rect">
            <a:avLst/>
          </a:prstGeom>
        </p:spPr>
      </p:pic>
      <p:sp>
        <p:nvSpPr>
          <p:cNvPr id="12" name="TextBox 11">
            <a:extLst>
              <a:ext uri="{FF2B5EF4-FFF2-40B4-BE49-F238E27FC236}">
                <a16:creationId xmlns:a16="http://schemas.microsoft.com/office/drawing/2014/main" id="{2704AED0-8394-47CC-A85E-A39AAF46D91A}"/>
              </a:ext>
            </a:extLst>
          </p:cNvPr>
          <p:cNvSpPr txBox="1"/>
          <p:nvPr/>
        </p:nvSpPr>
        <p:spPr>
          <a:xfrm>
            <a:off x="3418573" y="4322527"/>
            <a:ext cx="339365" cy="369332"/>
          </a:xfrm>
          <a:prstGeom prst="rect">
            <a:avLst/>
          </a:prstGeom>
          <a:noFill/>
        </p:spPr>
        <p:txBody>
          <a:bodyPr wrap="square" rtlCol="0">
            <a:spAutoFit/>
          </a:bodyPr>
          <a:lstStyle/>
          <a:p>
            <a:r>
              <a:rPr lang="en-US" dirty="0"/>
              <a:t>%</a:t>
            </a:r>
          </a:p>
        </p:txBody>
      </p:sp>
    </p:spTree>
    <p:extLst>
      <p:ext uri="{BB962C8B-B14F-4D97-AF65-F5344CB8AC3E}">
        <p14:creationId xmlns:p14="http://schemas.microsoft.com/office/powerpoint/2010/main" val="14461906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97B754-0D5A-4E36-BC32-065F6CDC4770}"/>
              </a:ext>
            </a:extLst>
          </p:cNvPr>
          <p:cNvSpPr>
            <a:spLocks noGrp="1"/>
          </p:cNvSpPr>
          <p:nvPr>
            <p:ph type="title"/>
          </p:nvPr>
        </p:nvSpPr>
        <p:spPr/>
        <p:txBody>
          <a:bodyPr/>
          <a:lstStyle/>
          <a:p>
            <a:r>
              <a:rPr lang="en-US" dirty="0">
                <a:effectLst>
                  <a:outerShdw blurRad="38100" dist="38100" dir="2700000" algn="tl">
                    <a:srgbClr val="000000">
                      <a:alpha val="43137"/>
                    </a:srgbClr>
                  </a:outerShdw>
                </a:effectLst>
              </a:rPr>
              <a:t>What is heart disease?</a:t>
            </a:r>
          </a:p>
        </p:txBody>
      </p:sp>
      <p:pic>
        <p:nvPicPr>
          <p:cNvPr id="4" name="Content Placeholder 3">
            <a:extLst>
              <a:ext uri="{FF2B5EF4-FFF2-40B4-BE49-F238E27FC236}">
                <a16:creationId xmlns:a16="http://schemas.microsoft.com/office/drawing/2014/main" id="{51602182-AD5F-4899-85E7-83986F0B14C3}"/>
              </a:ext>
            </a:extLst>
          </p:cNvPr>
          <p:cNvPicPr>
            <a:picLocks noGrp="1" noChangeAspect="1"/>
          </p:cNvPicPr>
          <p:nvPr>
            <p:ph idx="1"/>
          </p:nvPr>
        </p:nvPicPr>
        <p:blipFill>
          <a:blip r:embed="rId3"/>
          <a:stretch>
            <a:fillRect/>
          </a:stretch>
        </p:blipFill>
        <p:spPr>
          <a:xfrm>
            <a:off x="868096" y="1472238"/>
            <a:ext cx="5604496" cy="5199840"/>
          </a:xfrm>
          <a:prstGeom prst="rect">
            <a:avLst/>
          </a:prstGeom>
        </p:spPr>
      </p:pic>
      <p:pic>
        <p:nvPicPr>
          <p:cNvPr id="5" name="Picture 4">
            <a:extLst>
              <a:ext uri="{FF2B5EF4-FFF2-40B4-BE49-F238E27FC236}">
                <a16:creationId xmlns:a16="http://schemas.microsoft.com/office/drawing/2014/main" id="{AC09B51F-3D57-4645-92B2-98527C3FF4D7}"/>
              </a:ext>
            </a:extLst>
          </p:cNvPr>
          <p:cNvPicPr>
            <a:picLocks noChangeAspect="1"/>
          </p:cNvPicPr>
          <p:nvPr/>
        </p:nvPicPr>
        <p:blipFill>
          <a:blip r:embed="rId4"/>
          <a:stretch>
            <a:fillRect/>
          </a:stretch>
        </p:blipFill>
        <p:spPr>
          <a:xfrm>
            <a:off x="8229600" y="0"/>
            <a:ext cx="3505200" cy="3533775"/>
          </a:xfrm>
          <a:prstGeom prst="rect">
            <a:avLst/>
          </a:prstGeom>
        </p:spPr>
      </p:pic>
      <p:sp>
        <p:nvSpPr>
          <p:cNvPr id="6" name="TextBox 5">
            <a:extLst>
              <a:ext uri="{FF2B5EF4-FFF2-40B4-BE49-F238E27FC236}">
                <a16:creationId xmlns:a16="http://schemas.microsoft.com/office/drawing/2014/main" id="{0F298D51-F5C3-4659-8324-3AB621ABF584}"/>
              </a:ext>
            </a:extLst>
          </p:cNvPr>
          <p:cNvSpPr txBox="1"/>
          <p:nvPr/>
        </p:nvSpPr>
        <p:spPr>
          <a:xfrm>
            <a:off x="9257555" y="3588879"/>
            <a:ext cx="2337413" cy="261610"/>
          </a:xfrm>
          <a:prstGeom prst="rect">
            <a:avLst/>
          </a:prstGeom>
          <a:noFill/>
        </p:spPr>
        <p:txBody>
          <a:bodyPr wrap="square" rtlCol="0">
            <a:spAutoFit/>
          </a:bodyPr>
          <a:lstStyle/>
          <a:p>
            <a:r>
              <a:rPr lang="en-US" sz="1100" i="1" dirty="0"/>
              <a:t>Dawn </a:t>
            </a:r>
            <a:r>
              <a:rPr lang="en-US" sz="1100" i="1" dirty="0" err="1"/>
              <a:t>Charman</a:t>
            </a:r>
            <a:r>
              <a:rPr lang="en-US" sz="1100" i="1" dirty="0"/>
              <a:t>, </a:t>
            </a:r>
            <a:r>
              <a:rPr lang="en-US" sz="1100" i="1" dirty="0" err="1"/>
              <a:t>M.Ed</a:t>
            </a:r>
            <a:r>
              <a:rPr lang="en-US" sz="1100" i="1" dirty="0"/>
              <a:t>, R.T.</a:t>
            </a:r>
          </a:p>
        </p:txBody>
      </p:sp>
      <p:pic>
        <p:nvPicPr>
          <p:cNvPr id="7" name="Picture 6">
            <a:extLst>
              <a:ext uri="{FF2B5EF4-FFF2-40B4-BE49-F238E27FC236}">
                <a16:creationId xmlns:a16="http://schemas.microsoft.com/office/drawing/2014/main" id="{DAC12F1A-751B-40C7-B56F-A88BBA5D674E}"/>
              </a:ext>
            </a:extLst>
          </p:cNvPr>
          <p:cNvPicPr>
            <a:picLocks noChangeAspect="1"/>
          </p:cNvPicPr>
          <p:nvPr/>
        </p:nvPicPr>
        <p:blipFill>
          <a:blip r:embed="rId5"/>
          <a:stretch>
            <a:fillRect/>
          </a:stretch>
        </p:blipFill>
        <p:spPr>
          <a:xfrm>
            <a:off x="9426718" y="3982333"/>
            <a:ext cx="1905000" cy="2381250"/>
          </a:xfrm>
          <a:prstGeom prst="rect">
            <a:avLst/>
          </a:prstGeom>
        </p:spPr>
      </p:pic>
      <p:sp>
        <p:nvSpPr>
          <p:cNvPr id="8" name="TextBox 7">
            <a:extLst>
              <a:ext uri="{FF2B5EF4-FFF2-40B4-BE49-F238E27FC236}">
                <a16:creationId xmlns:a16="http://schemas.microsoft.com/office/drawing/2014/main" id="{159F4400-2CC2-4356-B7AC-38D1247EE06C}"/>
              </a:ext>
            </a:extLst>
          </p:cNvPr>
          <p:cNvSpPr txBox="1"/>
          <p:nvPr/>
        </p:nvSpPr>
        <p:spPr>
          <a:xfrm>
            <a:off x="10024751" y="6410468"/>
            <a:ext cx="708933" cy="261610"/>
          </a:xfrm>
          <a:prstGeom prst="rect">
            <a:avLst/>
          </a:prstGeom>
          <a:noFill/>
        </p:spPr>
        <p:txBody>
          <a:bodyPr wrap="square" rtlCol="0">
            <a:spAutoFit/>
          </a:bodyPr>
          <a:lstStyle/>
          <a:p>
            <a:r>
              <a:rPr lang="en-US" sz="1100" i="1" dirty="0" err="1"/>
              <a:t>MyLVAD</a:t>
            </a:r>
            <a:endParaRPr lang="en-US" sz="1100" i="1" dirty="0"/>
          </a:p>
        </p:txBody>
      </p:sp>
      <p:sp>
        <p:nvSpPr>
          <p:cNvPr id="9" name="TextBox 8">
            <a:extLst>
              <a:ext uri="{FF2B5EF4-FFF2-40B4-BE49-F238E27FC236}">
                <a16:creationId xmlns:a16="http://schemas.microsoft.com/office/drawing/2014/main" id="{A3E89E7E-D646-46B9-ABEC-2769553B0B21}"/>
              </a:ext>
            </a:extLst>
          </p:cNvPr>
          <p:cNvSpPr txBox="1"/>
          <p:nvPr/>
        </p:nvSpPr>
        <p:spPr>
          <a:xfrm>
            <a:off x="3583801" y="6363583"/>
            <a:ext cx="1365271" cy="261610"/>
          </a:xfrm>
          <a:prstGeom prst="rect">
            <a:avLst/>
          </a:prstGeom>
          <a:noFill/>
        </p:spPr>
        <p:txBody>
          <a:bodyPr wrap="square" rtlCol="0">
            <a:spAutoFit/>
          </a:bodyPr>
          <a:lstStyle/>
          <a:p>
            <a:r>
              <a:rPr lang="en-US" sz="1100" i="1" dirty="0"/>
              <a:t>Creative Diagnostics</a:t>
            </a:r>
          </a:p>
        </p:txBody>
      </p:sp>
    </p:spTree>
    <p:extLst>
      <p:ext uri="{BB962C8B-B14F-4D97-AF65-F5344CB8AC3E}">
        <p14:creationId xmlns:p14="http://schemas.microsoft.com/office/powerpoint/2010/main" val="34755283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A73947-0718-42B4-B7C5-843D50E19DD4}"/>
              </a:ext>
            </a:extLst>
          </p:cNvPr>
          <p:cNvSpPr>
            <a:spLocks noGrp="1"/>
          </p:cNvSpPr>
          <p:nvPr>
            <p:ph type="title"/>
          </p:nvPr>
        </p:nvSpPr>
        <p:spPr>
          <a:xfrm>
            <a:off x="177041" y="200913"/>
            <a:ext cx="11681879" cy="1325563"/>
          </a:xfrm>
        </p:spPr>
        <p:txBody>
          <a:bodyPr/>
          <a:lstStyle/>
          <a:p>
            <a:r>
              <a:rPr lang="en-US" dirty="0">
                <a:effectLst>
                  <a:outerShdw blurRad="38100" dist="38100" dir="2700000" algn="tl">
                    <a:srgbClr val="000000">
                      <a:alpha val="43137"/>
                    </a:srgbClr>
                  </a:outerShdw>
                </a:effectLst>
              </a:rPr>
              <a:t>End stage heart disease:  Prevalence and Cause</a:t>
            </a:r>
          </a:p>
        </p:txBody>
      </p:sp>
      <p:pic>
        <p:nvPicPr>
          <p:cNvPr id="5" name="Picture 4">
            <a:extLst>
              <a:ext uri="{FF2B5EF4-FFF2-40B4-BE49-F238E27FC236}">
                <a16:creationId xmlns:a16="http://schemas.microsoft.com/office/drawing/2014/main" id="{B5CB08FE-AB1D-47E4-A0BF-5D02A28F34A1}"/>
              </a:ext>
            </a:extLst>
          </p:cNvPr>
          <p:cNvPicPr>
            <a:picLocks noChangeAspect="1"/>
          </p:cNvPicPr>
          <p:nvPr/>
        </p:nvPicPr>
        <p:blipFill>
          <a:blip r:embed="rId3"/>
          <a:stretch>
            <a:fillRect/>
          </a:stretch>
        </p:blipFill>
        <p:spPr>
          <a:xfrm>
            <a:off x="4194762" y="3238695"/>
            <a:ext cx="798645" cy="451143"/>
          </a:xfrm>
          <a:prstGeom prst="rect">
            <a:avLst/>
          </a:prstGeom>
        </p:spPr>
      </p:pic>
      <p:sp>
        <p:nvSpPr>
          <p:cNvPr id="8" name="TextBox 7">
            <a:extLst>
              <a:ext uri="{FF2B5EF4-FFF2-40B4-BE49-F238E27FC236}">
                <a16:creationId xmlns:a16="http://schemas.microsoft.com/office/drawing/2014/main" id="{97146D7F-31A0-49F5-836F-A5E9C9587A4B}"/>
              </a:ext>
            </a:extLst>
          </p:cNvPr>
          <p:cNvSpPr txBox="1"/>
          <p:nvPr/>
        </p:nvSpPr>
        <p:spPr>
          <a:xfrm>
            <a:off x="1609725" y="1526476"/>
            <a:ext cx="8165871" cy="1477328"/>
          </a:xfrm>
          <a:prstGeom prst="rect">
            <a:avLst/>
          </a:prstGeom>
          <a:noFill/>
        </p:spPr>
        <p:txBody>
          <a:bodyPr wrap="square" rtlCol="0">
            <a:spAutoFit/>
          </a:bodyPr>
          <a:lstStyle/>
          <a:p>
            <a:pPr marL="285750" indent="-285750">
              <a:buFont typeface="Arial" panose="020B0604020202020204" pitchFamily="34" charset="0"/>
              <a:buChar char="•"/>
            </a:pPr>
            <a:r>
              <a:rPr lang="en-US" dirty="0"/>
              <a:t>About 28.4 million people have advanced heart disease in the USA</a:t>
            </a:r>
          </a:p>
          <a:p>
            <a:pPr marL="285750" indent="-285750">
              <a:buFont typeface="Arial" panose="020B0604020202020204" pitchFamily="34" charset="0"/>
              <a:buChar char="•"/>
            </a:pPr>
            <a:r>
              <a:rPr lang="en-US" dirty="0"/>
              <a:t>This is about 12% of people</a:t>
            </a:r>
          </a:p>
          <a:p>
            <a:pPr marL="285750" indent="-285750">
              <a:buFont typeface="Arial" panose="020B0604020202020204" pitchFamily="34" charset="0"/>
              <a:buChar char="•"/>
            </a:pPr>
            <a:r>
              <a:rPr lang="en-US" dirty="0"/>
              <a:t>Number of deaths: 633,842</a:t>
            </a:r>
          </a:p>
          <a:p>
            <a:pPr marL="285750" indent="-285750">
              <a:buFont typeface="Arial" panose="020B0604020202020204" pitchFamily="34" charset="0"/>
              <a:buChar char="•"/>
            </a:pPr>
            <a:r>
              <a:rPr lang="en-US" dirty="0">
                <a:solidFill>
                  <a:srgbClr val="FF0000"/>
                </a:solidFill>
              </a:rPr>
              <a:t>Heart disease is the number 1 cause of death</a:t>
            </a:r>
          </a:p>
          <a:p>
            <a:pPr marL="285750" indent="-285750">
              <a:buFont typeface="Arial" panose="020B0604020202020204" pitchFamily="34" charset="0"/>
              <a:buChar char="•"/>
            </a:pPr>
            <a:endParaRPr lang="en-US" dirty="0"/>
          </a:p>
        </p:txBody>
      </p:sp>
      <p:pic>
        <p:nvPicPr>
          <p:cNvPr id="10" name="Picture 9">
            <a:extLst>
              <a:ext uri="{FF2B5EF4-FFF2-40B4-BE49-F238E27FC236}">
                <a16:creationId xmlns:a16="http://schemas.microsoft.com/office/drawing/2014/main" id="{90B0AABA-B6FF-488E-92F0-D4FE9C93EE19}"/>
              </a:ext>
            </a:extLst>
          </p:cNvPr>
          <p:cNvPicPr>
            <a:picLocks noChangeAspect="1"/>
          </p:cNvPicPr>
          <p:nvPr/>
        </p:nvPicPr>
        <p:blipFill>
          <a:blip r:embed="rId4"/>
          <a:stretch>
            <a:fillRect/>
          </a:stretch>
        </p:blipFill>
        <p:spPr>
          <a:xfrm>
            <a:off x="177041" y="1604417"/>
            <a:ext cx="1432684" cy="1097375"/>
          </a:xfrm>
          <a:prstGeom prst="rect">
            <a:avLst/>
          </a:prstGeom>
        </p:spPr>
      </p:pic>
      <p:pic>
        <p:nvPicPr>
          <p:cNvPr id="11" name="Picture 10">
            <a:extLst>
              <a:ext uri="{FF2B5EF4-FFF2-40B4-BE49-F238E27FC236}">
                <a16:creationId xmlns:a16="http://schemas.microsoft.com/office/drawing/2014/main" id="{B973867B-A675-4D0C-965E-E5235754DEE4}"/>
              </a:ext>
            </a:extLst>
          </p:cNvPr>
          <p:cNvPicPr>
            <a:picLocks noChangeAspect="1"/>
          </p:cNvPicPr>
          <p:nvPr/>
        </p:nvPicPr>
        <p:blipFill>
          <a:blip r:embed="rId5"/>
          <a:stretch>
            <a:fillRect/>
          </a:stretch>
        </p:blipFill>
        <p:spPr>
          <a:xfrm>
            <a:off x="5464156" y="6155325"/>
            <a:ext cx="688908" cy="493819"/>
          </a:xfrm>
          <a:prstGeom prst="rect">
            <a:avLst/>
          </a:prstGeom>
        </p:spPr>
      </p:pic>
      <p:sp>
        <p:nvSpPr>
          <p:cNvPr id="12" name="TextBox 11">
            <a:extLst>
              <a:ext uri="{FF2B5EF4-FFF2-40B4-BE49-F238E27FC236}">
                <a16:creationId xmlns:a16="http://schemas.microsoft.com/office/drawing/2014/main" id="{2704AED0-8394-47CC-A85E-A39AAF46D91A}"/>
              </a:ext>
            </a:extLst>
          </p:cNvPr>
          <p:cNvSpPr txBox="1"/>
          <p:nvPr/>
        </p:nvSpPr>
        <p:spPr>
          <a:xfrm>
            <a:off x="3414599" y="4553775"/>
            <a:ext cx="339365" cy="369332"/>
          </a:xfrm>
          <a:prstGeom prst="rect">
            <a:avLst/>
          </a:prstGeom>
          <a:noFill/>
        </p:spPr>
        <p:txBody>
          <a:bodyPr wrap="square" rtlCol="0">
            <a:spAutoFit/>
          </a:bodyPr>
          <a:lstStyle/>
          <a:p>
            <a:r>
              <a:rPr lang="en-US" dirty="0"/>
              <a:t>%</a:t>
            </a:r>
          </a:p>
        </p:txBody>
      </p:sp>
      <p:pic>
        <p:nvPicPr>
          <p:cNvPr id="7" name="Content Placeholder 6">
            <a:extLst>
              <a:ext uri="{FF2B5EF4-FFF2-40B4-BE49-F238E27FC236}">
                <a16:creationId xmlns:a16="http://schemas.microsoft.com/office/drawing/2014/main" id="{B1B870DA-08E5-490B-BF65-7BC7ADBC7ED9}"/>
              </a:ext>
            </a:extLst>
          </p:cNvPr>
          <p:cNvPicPr>
            <a:picLocks noGrp="1" noChangeAspect="1"/>
          </p:cNvPicPr>
          <p:nvPr>
            <p:ph idx="1"/>
          </p:nvPr>
        </p:nvPicPr>
        <p:blipFill>
          <a:blip r:embed="rId6"/>
          <a:stretch>
            <a:fillRect/>
          </a:stretch>
        </p:blipFill>
        <p:spPr>
          <a:xfrm>
            <a:off x="3753964" y="3238695"/>
            <a:ext cx="3877392" cy="2999492"/>
          </a:xfrm>
          <a:prstGeom prst="rect">
            <a:avLst/>
          </a:prstGeom>
        </p:spPr>
      </p:pic>
      <p:pic>
        <p:nvPicPr>
          <p:cNvPr id="9" name="Picture 8">
            <a:extLst>
              <a:ext uri="{FF2B5EF4-FFF2-40B4-BE49-F238E27FC236}">
                <a16:creationId xmlns:a16="http://schemas.microsoft.com/office/drawing/2014/main" id="{82F350CC-7FAA-4FA9-8F4D-6FB65EE6EE25}"/>
              </a:ext>
            </a:extLst>
          </p:cNvPr>
          <p:cNvPicPr>
            <a:picLocks noChangeAspect="1"/>
          </p:cNvPicPr>
          <p:nvPr/>
        </p:nvPicPr>
        <p:blipFill>
          <a:blip r:embed="rId3"/>
          <a:stretch>
            <a:fillRect/>
          </a:stretch>
        </p:blipFill>
        <p:spPr>
          <a:xfrm>
            <a:off x="6722239" y="3303849"/>
            <a:ext cx="798645" cy="451143"/>
          </a:xfrm>
          <a:prstGeom prst="rect">
            <a:avLst/>
          </a:prstGeom>
        </p:spPr>
      </p:pic>
    </p:spTree>
    <p:extLst>
      <p:ext uri="{BB962C8B-B14F-4D97-AF65-F5344CB8AC3E}">
        <p14:creationId xmlns:p14="http://schemas.microsoft.com/office/powerpoint/2010/main" val="326171416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1819</TotalTime>
  <Words>2048</Words>
  <Application>Microsoft Macintosh PowerPoint</Application>
  <PresentationFormat>Widescreen</PresentationFormat>
  <Paragraphs>152</Paragraphs>
  <Slides>18</Slides>
  <Notes>16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Calibri</vt:lpstr>
      <vt:lpstr>Calibri Light</vt:lpstr>
      <vt:lpstr>Office Theme</vt:lpstr>
      <vt:lpstr>End Organ Disease and Preventive Health Education</vt:lpstr>
      <vt:lpstr>Overview</vt:lpstr>
      <vt:lpstr>Transplant Waitlist Candidates</vt:lpstr>
      <vt:lpstr>What is liver disease?</vt:lpstr>
      <vt:lpstr>End Stage Liver Disease: Prevalence and Cause</vt:lpstr>
      <vt:lpstr>What is kidney disease?</vt:lpstr>
      <vt:lpstr>End Stage Renal (kidney) Disease:  Prevalence and Cause</vt:lpstr>
      <vt:lpstr>What is heart disease?</vt:lpstr>
      <vt:lpstr>End stage heart disease:  Prevalence and Cause</vt:lpstr>
      <vt:lpstr>What is lung disease?</vt:lpstr>
      <vt:lpstr>End Stage Lung disease:  Prevalence and Cause</vt:lpstr>
      <vt:lpstr>Tobacco: A Killer- Major Danger for Young people</vt:lpstr>
      <vt:lpstr>Obesity- An unhealthy weight</vt:lpstr>
      <vt:lpstr>A Common Cause of disease- Obesity and Metabolic Syndrome</vt:lpstr>
      <vt:lpstr>   Obesity in youth</vt:lpstr>
      <vt:lpstr>Metabolic Syndrome</vt:lpstr>
      <vt:lpstr>Prevention is Key</vt:lpstr>
      <vt:lpstr>Work with your friends to stay healthy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End Organ Disease and Preventive Health Education</dc:title>
  <dc:creator>Liapakis, Annmarie</dc:creator>
  <cp:lastModifiedBy>Barbara Doyle</cp:lastModifiedBy>
  <cp:revision>76</cp:revision>
  <dcterms:created xsi:type="dcterms:W3CDTF">2018-03-15T18:21:06Z</dcterms:created>
  <dcterms:modified xsi:type="dcterms:W3CDTF">2020-06-02T15:14:16Z</dcterms:modified>
</cp:coreProperties>
</file>