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72" r:id="rId3"/>
  </p:sldMasterIdLst>
  <p:notesMasterIdLst>
    <p:notesMasterId r:id="rId29"/>
  </p:notesMasterIdLst>
  <p:sldIdLst>
    <p:sldId id="256" r:id="rId4"/>
    <p:sldId id="297" r:id="rId5"/>
    <p:sldId id="298" r:id="rId6"/>
    <p:sldId id="300" r:id="rId7"/>
    <p:sldId id="302" r:id="rId8"/>
    <p:sldId id="264" r:id="rId9"/>
    <p:sldId id="266" r:id="rId10"/>
    <p:sldId id="290" r:id="rId11"/>
    <p:sldId id="269" r:id="rId12"/>
    <p:sldId id="270" r:id="rId13"/>
    <p:sldId id="271" r:id="rId14"/>
    <p:sldId id="272" r:id="rId15"/>
    <p:sldId id="286" r:id="rId16"/>
    <p:sldId id="273" r:id="rId17"/>
    <p:sldId id="274" r:id="rId18"/>
    <p:sldId id="288" r:id="rId19"/>
    <p:sldId id="275" r:id="rId20"/>
    <p:sldId id="287" r:id="rId21"/>
    <p:sldId id="276" r:id="rId22"/>
    <p:sldId id="304" r:id="rId23"/>
    <p:sldId id="279" r:id="rId24"/>
    <p:sldId id="289" r:id="rId25"/>
    <p:sldId id="285" r:id="rId26"/>
    <p:sldId id="303" r:id="rId27"/>
    <p:sldId id="261"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guide id="3"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4966" autoAdjust="0"/>
  </p:normalViewPr>
  <p:slideViewPr>
    <p:cSldViewPr>
      <p:cViewPr varScale="1">
        <p:scale>
          <a:sx n="94" d="100"/>
          <a:sy n="94" d="100"/>
        </p:scale>
        <p:origin x="2696"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1632" y="-84"/>
      </p:cViewPr>
      <p:guideLst>
        <p:guide orient="horz" pos="2928"/>
        <p:guide pos="2167"/>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Living Donors</c:v>
                </c:pt>
              </c:strCache>
            </c:strRef>
          </c:tx>
          <c:invertIfNegative val="0"/>
          <c:cat>
            <c:strRef>
              <c:f>Sheet1!$B$1:$F$1</c:f>
              <c:strCache>
                <c:ptCount val="5"/>
                <c:pt idx="0">
                  <c:v>1995</c:v>
                </c:pt>
                <c:pt idx="1">
                  <c:v>2000</c:v>
                </c:pt>
                <c:pt idx="2">
                  <c:v>2005</c:v>
                </c:pt>
                <c:pt idx="3">
                  <c:v>2010</c:v>
                </c:pt>
                <c:pt idx="4">
                  <c:v>2015</c:v>
                </c:pt>
              </c:strCache>
            </c:strRef>
          </c:cat>
          <c:val>
            <c:numRef>
              <c:f>Sheet1!$B$2:$F$2</c:f>
              <c:numCache>
                <c:formatCode>General</c:formatCode>
                <c:ptCount val="5"/>
                <c:pt idx="0">
                  <c:v>3496</c:v>
                </c:pt>
                <c:pt idx="1">
                  <c:v>5957</c:v>
                </c:pt>
                <c:pt idx="2">
                  <c:v>6904</c:v>
                </c:pt>
                <c:pt idx="3">
                  <c:v>6562</c:v>
                </c:pt>
                <c:pt idx="4">
                  <c:v>5992</c:v>
                </c:pt>
              </c:numCache>
            </c:numRef>
          </c:val>
          <c:extLst>
            <c:ext xmlns:c16="http://schemas.microsoft.com/office/drawing/2014/chart" uri="{C3380CC4-5D6E-409C-BE32-E72D297353CC}">
              <c16:uniqueId val="{00000000-A548-3B45-BA84-A91893136A87}"/>
            </c:ext>
          </c:extLst>
        </c:ser>
        <c:ser>
          <c:idx val="1"/>
          <c:order val="1"/>
          <c:tx>
            <c:strRef>
              <c:f>Sheet1!$A$3</c:f>
              <c:strCache>
                <c:ptCount val="1"/>
                <c:pt idx="0">
                  <c:v>Deceased Donors</c:v>
                </c:pt>
              </c:strCache>
            </c:strRef>
          </c:tx>
          <c:invertIfNegative val="0"/>
          <c:cat>
            <c:strRef>
              <c:f>Sheet1!$B$1:$F$1</c:f>
              <c:strCache>
                <c:ptCount val="5"/>
                <c:pt idx="0">
                  <c:v>1995</c:v>
                </c:pt>
                <c:pt idx="1">
                  <c:v>2000</c:v>
                </c:pt>
                <c:pt idx="2">
                  <c:v>2005</c:v>
                </c:pt>
                <c:pt idx="3">
                  <c:v>2010</c:v>
                </c:pt>
                <c:pt idx="4">
                  <c:v>2015</c:v>
                </c:pt>
              </c:strCache>
            </c:strRef>
          </c:cat>
          <c:val>
            <c:numRef>
              <c:f>Sheet1!$B$3:$F$3</c:f>
              <c:numCache>
                <c:formatCode>General</c:formatCode>
                <c:ptCount val="5"/>
                <c:pt idx="0">
                  <c:v>5363</c:v>
                </c:pt>
                <c:pt idx="1">
                  <c:v>5985</c:v>
                </c:pt>
                <c:pt idx="2">
                  <c:v>7593</c:v>
                </c:pt>
                <c:pt idx="3">
                  <c:v>7943</c:v>
                </c:pt>
                <c:pt idx="4">
                  <c:v>9079</c:v>
                </c:pt>
              </c:numCache>
            </c:numRef>
          </c:val>
          <c:extLst>
            <c:ext xmlns:c16="http://schemas.microsoft.com/office/drawing/2014/chart" uri="{C3380CC4-5D6E-409C-BE32-E72D297353CC}">
              <c16:uniqueId val="{00000001-A548-3B45-BA84-A91893136A87}"/>
            </c:ext>
          </c:extLst>
        </c:ser>
        <c:ser>
          <c:idx val="2"/>
          <c:order val="2"/>
          <c:tx>
            <c:strRef>
              <c:f>Sheet1!$A$4</c:f>
              <c:strCache>
                <c:ptCount val="1"/>
                <c:pt idx="0">
                  <c:v>Transplants</c:v>
                </c:pt>
              </c:strCache>
            </c:strRef>
          </c:tx>
          <c:invertIfNegative val="0"/>
          <c:cat>
            <c:strRef>
              <c:f>Sheet1!$B$1:$F$1</c:f>
              <c:strCache>
                <c:ptCount val="5"/>
                <c:pt idx="0">
                  <c:v>1995</c:v>
                </c:pt>
                <c:pt idx="1">
                  <c:v>2000</c:v>
                </c:pt>
                <c:pt idx="2">
                  <c:v>2005</c:v>
                </c:pt>
                <c:pt idx="3">
                  <c:v>2010</c:v>
                </c:pt>
                <c:pt idx="4">
                  <c:v>2015</c:v>
                </c:pt>
              </c:strCache>
            </c:strRef>
          </c:cat>
          <c:val>
            <c:numRef>
              <c:f>Sheet1!$B$4:$F$4</c:f>
              <c:numCache>
                <c:formatCode>General</c:formatCode>
                <c:ptCount val="5"/>
                <c:pt idx="0">
                  <c:v>19396</c:v>
                </c:pt>
                <c:pt idx="1">
                  <c:v>23266</c:v>
                </c:pt>
                <c:pt idx="2">
                  <c:v>28118</c:v>
                </c:pt>
                <c:pt idx="3">
                  <c:v>28662</c:v>
                </c:pt>
                <c:pt idx="4">
                  <c:v>30973</c:v>
                </c:pt>
              </c:numCache>
            </c:numRef>
          </c:val>
          <c:extLst>
            <c:ext xmlns:c16="http://schemas.microsoft.com/office/drawing/2014/chart" uri="{C3380CC4-5D6E-409C-BE32-E72D297353CC}">
              <c16:uniqueId val="{00000002-A548-3B45-BA84-A91893136A87}"/>
            </c:ext>
          </c:extLst>
        </c:ser>
        <c:ser>
          <c:idx val="3"/>
          <c:order val="3"/>
          <c:tx>
            <c:strRef>
              <c:f>Sheet1!$A$5</c:f>
              <c:strCache>
                <c:ptCount val="1"/>
                <c:pt idx="0">
                  <c:v>Waiting List</c:v>
                </c:pt>
              </c:strCache>
            </c:strRef>
          </c:tx>
          <c:invertIfNegative val="0"/>
          <c:cat>
            <c:strRef>
              <c:f>Sheet1!$B$1:$F$1</c:f>
              <c:strCache>
                <c:ptCount val="5"/>
                <c:pt idx="0">
                  <c:v>1995</c:v>
                </c:pt>
                <c:pt idx="1">
                  <c:v>2000</c:v>
                </c:pt>
                <c:pt idx="2">
                  <c:v>2005</c:v>
                </c:pt>
                <c:pt idx="3">
                  <c:v>2010</c:v>
                </c:pt>
                <c:pt idx="4">
                  <c:v>2015</c:v>
                </c:pt>
              </c:strCache>
            </c:strRef>
          </c:cat>
          <c:val>
            <c:numRef>
              <c:f>Sheet1!$B$5:$F$5</c:f>
              <c:numCache>
                <c:formatCode>General</c:formatCode>
                <c:ptCount val="5"/>
                <c:pt idx="0">
                  <c:v>41203</c:v>
                </c:pt>
                <c:pt idx="1">
                  <c:v>74078</c:v>
                </c:pt>
                <c:pt idx="2">
                  <c:v>90526</c:v>
                </c:pt>
                <c:pt idx="3">
                  <c:v>110375</c:v>
                </c:pt>
                <c:pt idx="4">
                  <c:v>122071</c:v>
                </c:pt>
              </c:numCache>
            </c:numRef>
          </c:val>
          <c:extLst>
            <c:ext xmlns:c16="http://schemas.microsoft.com/office/drawing/2014/chart" uri="{C3380CC4-5D6E-409C-BE32-E72D297353CC}">
              <c16:uniqueId val="{00000003-A548-3B45-BA84-A91893136A87}"/>
            </c:ext>
          </c:extLst>
        </c:ser>
        <c:dLbls>
          <c:showLegendKey val="0"/>
          <c:showVal val="0"/>
          <c:showCatName val="0"/>
          <c:showSerName val="0"/>
          <c:showPercent val="0"/>
          <c:showBubbleSize val="0"/>
        </c:dLbls>
        <c:gapWidth val="150"/>
        <c:axId val="2038400168"/>
        <c:axId val="2083355688"/>
      </c:barChart>
      <c:catAx>
        <c:axId val="2038400168"/>
        <c:scaling>
          <c:orientation val="minMax"/>
        </c:scaling>
        <c:delete val="0"/>
        <c:axPos val="b"/>
        <c:numFmt formatCode="General" sourceLinked="0"/>
        <c:majorTickMark val="out"/>
        <c:minorTickMark val="none"/>
        <c:tickLblPos val="nextTo"/>
        <c:crossAx val="2083355688"/>
        <c:crosses val="autoZero"/>
        <c:auto val="1"/>
        <c:lblAlgn val="ctr"/>
        <c:lblOffset val="100"/>
        <c:noMultiLvlLbl val="0"/>
      </c:catAx>
      <c:valAx>
        <c:axId val="2083355688"/>
        <c:scaling>
          <c:orientation val="minMax"/>
        </c:scaling>
        <c:delete val="0"/>
        <c:axPos val="l"/>
        <c:majorGridlines/>
        <c:numFmt formatCode="#,##0" sourceLinked="0"/>
        <c:majorTickMark val="out"/>
        <c:minorTickMark val="none"/>
        <c:tickLblPos val="nextTo"/>
        <c:crossAx val="2038400168"/>
        <c:crosses val="autoZero"/>
        <c:crossBetween val="between"/>
      </c:valAx>
    </c:plotArea>
    <c:legend>
      <c:legendPos val="r"/>
      <c:layout>
        <c:manualLayout>
          <c:xMode val="edge"/>
          <c:yMode val="edge"/>
          <c:x val="0.68732985411707304"/>
          <c:y val="0.41520001810118601"/>
          <c:w val="0.30175152832805002"/>
          <c:h val="0.31902525115395097"/>
        </c:manualLayout>
      </c:layout>
      <c:overlay val="0"/>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0545BA61-6D91-430D-98A3-E78338F988C7}" type="datetimeFigureOut">
              <a:rPr lang="en-US"/>
              <a:pPr>
                <a:defRPr/>
              </a:pPr>
              <a:t>6/2/20</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649" cy="465138"/>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3D927EBF-7B5C-4180-8BC8-73796B7BF36B}" type="slidenum">
              <a:rPr lang="en-US"/>
              <a:pPr>
                <a:defRPr/>
              </a:pPr>
              <a:t>‹#›</a:t>
            </a:fld>
            <a:endParaRPr lang="en-US" dirty="0"/>
          </a:p>
        </p:txBody>
      </p:sp>
    </p:spTree>
    <p:extLst>
      <p:ext uri="{BB962C8B-B14F-4D97-AF65-F5344CB8AC3E}">
        <p14:creationId xmlns:p14="http://schemas.microsoft.com/office/powerpoint/2010/main" val="40683273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1200" b="1" u="sng" dirty="0"/>
              <a:t>Introduce yourself!</a:t>
            </a:r>
          </a:p>
          <a:p>
            <a:pPr>
              <a:lnSpc>
                <a:spcPct val="90000"/>
              </a:lnSpc>
            </a:pPr>
            <a:r>
              <a:rPr lang="en-US" sz="1200" dirty="0"/>
              <a:t>Who are you?</a:t>
            </a:r>
            <a:r>
              <a:rPr lang="en-US" sz="1200" baseline="0" dirty="0"/>
              <a:t>  </a:t>
            </a:r>
            <a:r>
              <a:rPr lang="en-US" sz="1200" dirty="0"/>
              <a:t>What’s your job? Why are you here?</a:t>
            </a:r>
          </a:p>
          <a:p>
            <a:pPr>
              <a:lnSpc>
                <a:spcPct val="90000"/>
              </a:lnSpc>
            </a:pPr>
            <a:r>
              <a:rPr lang="en-US" sz="1200" dirty="0"/>
              <a:t>If your job is related to donation/transplantation, how did you choose your job?</a:t>
            </a:r>
          </a:p>
          <a:p>
            <a:pPr>
              <a:lnSpc>
                <a:spcPct val="90000"/>
              </a:lnSpc>
            </a:pPr>
            <a:r>
              <a:rPr lang="en-US" sz="1200" dirty="0"/>
              <a:t>If you are a volunteer, what motivates you to educate</a:t>
            </a:r>
            <a:r>
              <a:rPr lang="en-US" sz="1200" baseline="0" dirty="0"/>
              <a:t> people </a:t>
            </a:r>
            <a:r>
              <a:rPr lang="en-US" sz="1200" dirty="0"/>
              <a:t>about donation? (don’t tell your whole story yet)</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As I go through my presentation, raise</a:t>
            </a:r>
            <a:r>
              <a:rPr lang="en-US" altLang="en-US" baseline="0" dirty="0"/>
              <a:t> your hand if you have a question!  I’ll do my best to answer (but I am </a:t>
            </a:r>
            <a:r>
              <a:rPr lang="en-US" altLang="en-US" i="1" baseline="0" dirty="0"/>
              <a:t>not</a:t>
            </a:r>
            <a:r>
              <a:rPr lang="en-US" altLang="en-US" baseline="0" dirty="0"/>
              <a:t> a health professional).</a:t>
            </a:r>
            <a:endParaRPr lang="en-US" altLang="en-US" dirty="0"/>
          </a:p>
        </p:txBody>
      </p:sp>
      <p:sp>
        <p:nvSpPr>
          <p:cNvPr id="819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254177A-D37E-41D3-B155-85D2EE716A76}" type="slidenum">
              <a:rPr lang="en-US" altLang="en-US" smtClean="0"/>
              <a:pPr fontAlgn="base">
                <a:spcBef>
                  <a:spcPct val="0"/>
                </a:spcBef>
                <a:spcAft>
                  <a:spcPct val="0"/>
                </a:spcAft>
                <a:defRPr/>
              </a:pPr>
              <a:t>1</a:t>
            </a:fld>
            <a:endParaRPr lang="en-US" altLang="en-US" dirty="0"/>
          </a:p>
        </p:txBody>
      </p:sp>
    </p:spTree>
    <p:extLst>
      <p:ext uri="{BB962C8B-B14F-4D97-AF65-F5344CB8AC3E}">
        <p14:creationId xmlns:p14="http://schemas.microsoft.com/office/powerpoint/2010/main" val="2633829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Three rare circumstances must come together in order for someone to be considered a </a:t>
            </a:r>
            <a:r>
              <a:rPr lang="en-US" i="1" dirty="0"/>
              <a:t>potential</a:t>
            </a:r>
            <a:r>
              <a:rPr lang="en-US" dirty="0"/>
              <a:t> organ donor:  </a:t>
            </a:r>
          </a:p>
          <a:p>
            <a:endParaRPr lang="en-US" i="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a:t>Upper image: blood flow inside a normal, active brain;</a:t>
            </a:r>
            <a:r>
              <a:rPr lang="en-US" sz="1200" i="0" baseline="0" dirty="0"/>
              <a:t> electricity, blood and oxygen continue to flow.</a:t>
            </a:r>
            <a:r>
              <a:rPr lang="en-US" sz="1200" i="0"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a:t>Lower image: brain death. No activity.  </a:t>
            </a:r>
          </a:p>
          <a:p>
            <a:endParaRPr lang="en-US" dirty="0"/>
          </a:p>
          <a:p>
            <a:endParaRPr lang="en-US" dirty="0"/>
          </a:p>
          <a:p>
            <a:r>
              <a:rPr lang="en-US" sz="1200" b="0" i="0" u="none" strike="noStrike" kern="1200" baseline="0" dirty="0">
                <a:solidFill>
                  <a:schemeClr val="tx1"/>
                </a:solidFill>
                <a:latin typeface="+mn-lt"/>
                <a:ea typeface="+mn-ea"/>
                <a:cs typeface="+mn-cs"/>
              </a:rPr>
              <a:t>Brain death is usually the result of a severe trauma which causes brain tissues to swell. Some examples: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Trauma: for example, a severe head injury during a motor vehicle accident.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Cerebrovascular injury: massive bleeding caused by a stroke or ruptured aneurysm.</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Anoxia: loss of oxygen to the brain caused by drowning, a heart attack or drug overdose.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Uncontrollable growth of a brain tumor that causes permanent loss of blood flow and oxygen to the brain.</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the brain is injured, it responds in much the same way as an injury like a twisted ankle: it swells. Unlike the</a:t>
            </a:r>
          </a:p>
          <a:p>
            <a:r>
              <a:rPr lang="en-US" sz="1200" b="0" i="0" u="none" strike="noStrike" kern="1200" baseline="0" dirty="0">
                <a:solidFill>
                  <a:schemeClr val="tx1"/>
                </a:solidFill>
                <a:latin typeface="+mn-lt"/>
                <a:ea typeface="+mn-ea"/>
                <a:cs typeface="+mn-cs"/>
              </a:rPr>
              <a:t>muscles and tissues of the ankle, however, the brain is in a confined space – the skull – and has no room to swell.</a:t>
            </a:r>
          </a:p>
          <a:p>
            <a:r>
              <a:rPr lang="en-US" sz="1200" b="0" i="0" u="none" strike="noStrike" kern="1200" baseline="0" dirty="0">
                <a:solidFill>
                  <a:schemeClr val="tx1"/>
                </a:solidFill>
                <a:latin typeface="+mn-lt"/>
                <a:ea typeface="+mn-ea"/>
                <a:cs typeface="+mn-cs"/>
              </a:rPr>
              <a:t>As the brain swells inside the skull, it pushes downward toward the brain stem blocking all upward flow of blood.</a:t>
            </a:r>
          </a:p>
          <a:p>
            <a:r>
              <a:rPr lang="en-US" sz="1200" b="0" i="0" u="none" strike="noStrike" kern="1200" baseline="0" dirty="0">
                <a:solidFill>
                  <a:schemeClr val="tx1"/>
                </a:solidFill>
                <a:latin typeface="+mn-lt"/>
                <a:ea typeface="+mn-ea"/>
                <a:cs typeface="+mn-cs"/>
              </a:rPr>
              <a:t>Depending on the type of injury, this may happen within minutes or over a period of days. Even while the heart is still</a:t>
            </a:r>
          </a:p>
          <a:p>
            <a:r>
              <a:rPr lang="en-US" sz="1200" b="0" i="0" u="none" strike="noStrike" kern="1200" baseline="0" dirty="0">
                <a:solidFill>
                  <a:schemeClr val="tx1"/>
                </a:solidFill>
                <a:latin typeface="+mn-lt"/>
                <a:ea typeface="+mn-ea"/>
                <a:cs typeface="+mn-cs"/>
              </a:rPr>
              <a:t>beating and supplying blood to the rest of the body, blood that carries oxygen cannot reach the brain or the brain</a:t>
            </a:r>
          </a:p>
          <a:p>
            <a:r>
              <a:rPr lang="en-US" sz="1200" b="0" i="0" u="none" strike="noStrike" kern="1200" baseline="0" dirty="0">
                <a:solidFill>
                  <a:schemeClr val="tx1"/>
                </a:solidFill>
                <a:latin typeface="+mn-lt"/>
                <a:ea typeface="+mn-ea"/>
                <a:cs typeface="+mn-cs"/>
              </a:rPr>
              <a:t>stem, which controls heart rate and breathing. The result is that the brain, and therefore the person, dies.</a:t>
            </a:r>
          </a:p>
          <a:p>
            <a:pPr eaLnBrk="1" hangingPunct="1">
              <a:spcBef>
                <a:spcPct val="0"/>
              </a:spcBef>
            </a:pPr>
            <a:endParaRPr lang="en-US" alt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charset="-128"/>
                <a:cs typeface="+mn-cs"/>
              </a:rPr>
              <a:t>Because brain death is not a common occurrence, viable organ donors are rare.</a:t>
            </a:r>
          </a:p>
          <a:p>
            <a:pPr eaLnBrk="1" hangingPunct="1">
              <a:spcBef>
                <a:spcPct val="0"/>
              </a:spcBef>
            </a:pPr>
            <a:endParaRPr lang="en-US" altLang="en-US" dirty="0"/>
          </a:p>
          <a:p>
            <a:r>
              <a:rPr lang="en-US" sz="1200" b="0" i="1" u="none" strike="noStrike" kern="1200" baseline="0" dirty="0">
                <a:solidFill>
                  <a:schemeClr val="tx1"/>
                </a:solidFill>
                <a:latin typeface="+mn-lt"/>
                <a:ea typeface="+mn-ea"/>
                <a:cs typeface="+mn-cs"/>
              </a:rPr>
              <a:t>Brain death can be a confusing concept, because a brain dead person on a ventilator can feel warm to the touch</a:t>
            </a:r>
          </a:p>
          <a:p>
            <a:r>
              <a:rPr lang="en-US" sz="1200" b="0" i="1" u="none" strike="noStrike" kern="1200" baseline="0" dirty="0">
                <a:solidFill>
                  <a:schemeClr val="tx1"/>
                </a:solidFill>
                <a:latin typeface="+mn-lt"/>
                <a:ea typeface="+mn-ea"/>
                <a:cs typeface="+mn-cs"/>
              </a:rPr>
              <a:t>and can look “alive.” Their heart beats, and it appears as though they are breathing. Why is this? Because the</a:t>
            </a:r>
          </a:p>
          <a:p>
            <a:r>
              <a:rPr lang="en-US" sz="1200" b="0" i="1" u="none" strike="noStrike" kern="1200" baseline="0" dirty="0">
                <a:solidFill>
                  <a:schemeClr val="tx1"/>
                </a:solidFill>
                <a:latin typeface="+mn-lt"/>
                <a:ea typeface="+mn-ea"/>
                <a:cs typeface="+mn-cs"/>
              </a:rPr>
              <a:t>individual was placed on a mechanical ventilator prior to death, the ventilator is pushing air into the lungs, making</a:t>
            </a:r>
          </a:p>
          <a:p>
            <a:r>
              <a:rPr lang="en-US" sz="1200" b="0" i="1" u="none" strike="noStrike" kern="1200" baseline="0" dirty="0">
                <a:solidFill>
                  <a:schemeClr val="tx1"/>
                </a:solidFill>
                <a:latin typeface="+mn-lt"/>
                <a:ea typeface="+mn-ea"/>
                <a:cs typeface="+mn-cs"/>
              </a:rPr>
              <a:t>the person’s chest rise and fall, allowing the heart to continue to beat. However, once the mechanical ventilator is</a:t>
            </a:r>
          </a:p>
          <a:p>
            <a:r>
              <a:rPr lang="en-US" sz="1200" b="0" i="1" u="none" strike="noStrike" kern="1200" baseline="0" dirty="0">
                <a:solidFill>
                  <a:schemeClr val="tx1"/>
                </a:solidFill>
                <a:latin typeface="+mn-lt"/>
                <a:ea typeface="+mn-ea"/>
                <a:cs typeface="+mn-cs"/>
              </a:rPr>
              <a:t>removed, the heart will stop due to lack of oxygen.</a:t>
            </a:r>
          </a:p>
          <a:p>
            <a:endParaRPr lang="en-US" altLang="en-US" sz="1200" b="0" i="1"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 See the </a:t>
            </a:r>
            <a:r>
              <a:rPr lang="en-US" altLang="en-US" sz="1200" b="1" i="1" u="none" strike="noStrike" kern="1200" baseline="0" dirty="0">
                <a:solidFill>
                  <a:schemeClr val="tx1"/>
                </a:solidFill>
                <a:latin typeface="+mn-lt"/>
                <a:ea typeface="+mn-ea"/>
                <a:cs typeface="+mn-cs"/>
              </a:rPr>
              <a:t>Recycle Yourself:  A Guide to Organ, Eye and Tissue Donation  </a:t>
            </a:r>
            <a:r>
              <a:rPr lang="en-US" altLang="en-US" sz="1200" b="1" i="0" u="none" strike="noStrike" kern="1200" baseline="0" dirty="0">
                <a:solidFill>
                  <a:schemeClr val="tx1"/>
                </a:solidFill>
                <a:latin typeface="+mn-lt"/>
                <a:ea typeface="+mn-ea"/>
                <a:cs typeface="+mn-cs"/>
              </a:rPr>
              <a:t>for more information.</a:t>
            </a:r>
            <a:endParaRPr lang="en-US" altLang="en-US" b="1" i="0" dirty="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798C1C-E0E4-41F1-AD41-6C63B166B35D}" type="slidenum">
              <a:rPr lang="en-US" altLang="en-US" smtClean="0"/>
              <a:pPr fontAlgn="base">
                <a:spcBef>
                  <a:spcPct val="0"/>
                </a:spcBef>
                <a:spcAft>
                  <a:spcPct val="0"/>
                </a:spcAft>
                <a:defRPr/>
              </a:pPr>
              <a:t>10</a:t>
            </a:fld>
            <a:endParaRPr lang="en-US" altLang="en-US" dirty="0"/>
          </a:p>
        </p:txBody>
      </p:sp>
    </p:spTree>
    <p:extLst>
      <p:ext uri="{BB962C8B-B14F-4D97-AF65-F5344CB8AC3E}">
        <p14:creationId xmlns:p14="http://schemas.microsoft.com/office/powerpoint/2010/main" val="141880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dirty="0">
                <a:latin typeface="Arial" pitchFamily="34" charset="0"/>
                <a:cs typeface="Arial" pitchFamily="34" charset="0"/>
              </a:rPr>
              <a:t>If</a:t>
            </a:r>
            <a:r>
              <a:rPr lang="en-US" baseline="0" dirty="0">
                <a:latin typeface="Arial" pitchFamily="34" charset="0"/>
                <a:cs typeface="Arial" pitchFamily="34" charset="0"/>
              </a:rPr>
              <a:t> someone is a registered donor and they are over the age of 18, “the D” or the registration is honored.</a:t>
            </a:r>
          </a:p>
          <a:p>
            <a:pPr defTabSz="931774">
              <a:defRPr/>
            </a:pPr>
            <a:endParaRPr lang="en-US" dirty="0">
              <a:latin typeface="Arial" pitchFamily="34" charset="0"/>
              <a:cs typeface="Arial" pitchFamily="34" charset="0"/>
            </a:endParaRPr>
          </a:p>
          <a:p>
            <a:pPr defTabSz="931774">
              <a:defRPr/>
            </a:pPr>
            <a:r>
              <a:rPr lang="en-US" dirty="0">
                <a:latin typeface="Arial" pitchFamily="34" charset="0"/>
                <a:cs typeface="Arial" pitchFamily="34" charset="0"/>
              </a:rPr>
              <a:t>It is critical that you discuss your decision with your family.  Whether or not you are registered, a recovery coordinator will always speak to your next of kin regarding authorization!</a:t>
            </a:r>
          </a:p>
          <a:p>
            <a:endParaRPr lang="en-US" dirty="0"/>
          </a:p>
          <a:p>
            <a:endParaRPr lang="en-US" dirty="0"/>
          </a:p>
          <a:p>
            <a:r>
              <a:rPr lang="en-US" dirty="0">
                <a:latin typeface="Arial" pitchFamily="34" charset="0"/>
                <a:cs typeface="Arial" pitchFamily="34" charset="0"/>
              </a:rPr>
              <a:t>*FAQ:  If I am registered in a different state, will the RC know that I’m a donor?</a:t>
            </a:r>
          </a:p>
          <a:p>
            <a:endParaRPr lang="en-US" dirty="0">
              <a:latin typeface="Arial" pitchFamily="34" charset="0"/>
              <a:cs typeface="Arial" pitchFamily="34" charset="0"/>
            </a:endParaRPr>
          </a:p>
          <a:p>
            <a:r>
              <a:rPr lang="en-US" dirty="0">
                <a:latin typeface="Arial" pitchFamily="34" charset="0"/>
                <a:cs typeface="Arial" pitchFamily="34" charset="0"/>
              </a:rPr>
              <a:t>Answer:  Every state has its own registry.  The Recovery Coordinator would contact the registry of the state you are from, assuming this can be determined.  You should always register in the state you live in.</a:t>
            </a:r>
          </a:p>
          <a:p>
            <a:pPr eaLnBrk="1" hangingPunct="1">
              <a:spcBef>
                <a:spcPct val="0"/>
              </a:spcBef>
            </a:pPr>
            <a:endParaRPr lang="en-US" altLang="en-US" dirty="0"/>
          </a:p>
        </p:txBody>
      </p:sp>
      <p:sp>
        <p:nvSpPr>
          <p:cNvPr id="92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4711F2-961B-4CE9-94AF-B0B32EABD427}" type="slidenum">
              <a:rPr lang="en-US" altLang="en-US" smtClean="0"/>
              <a:pPr fontAlgn="base">
                <a:spcBef>
                  <a:spcPct val="0"/>
                </a:spcBef>
                <a:spcAft>
                  <a:spcPct val="0"/>
                </a:spcAft>
                <a:defRPr/>
              </a:pPr>
              <a:t>11</a:t>
            </a:fld>
            <a:endParaRPr lang="en-US" altLang="en-US" dirty="0"/>
          </a:p>
        </p:txBody>
      </p:sp>
    </p:spTree>
    <p:extLst>
      <p:ext uri="{BB962C8B-B14F-4D97-AF65-F5344CB8AC3E}">
        <p14:creationId xmlns:p14="http://schemas.microsoft.com/office/powerpoint/2010/main" val="2320876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Read Slide</a:t>
            </a:r>
          </a:p>
          <a:p>
            <a:pPr eaLnBrk="1" hangingPunct="1">
              <a:spcBef>
                <a:spcPct val="0"/>
              </a:spcBef>
            </a:pPr>
            <a:endParaRPr lang="en-US" altLang="en-US" dirty="0"/>
          </a:p>
          <a:p>
            <a:r>
              <a:rPr lang="en-US" i="0" dirty="0"/>
              <a:t>Donors</a:t>
            </a:r>
            <a:r>
              <a:rPr lang="en-US" i="0" baseline="0" dirty="0"/>
              <a:t> are treated respectfully throughout the process, and donation  does not cause any disfigurement.    </a:t>
            </a:r>
          </a:p>
          <a:p>
            <a:endParaRPr lang="en-US" i="0" baseline="0" dirty="0"/>
          </a:p>
          <a:p>
            <a:r>
              <a:rPr lang="en-US" i="0" baseline="0" dirty="0"/>
              <a:t>Recovery professionals and funeral homes perform routine reconstruction and preservation.</a:t>
            </a:r>
            <a:endParaRPr lang="en-US" i="0" dirty="0"/>
          </a:p>
          <a:p>
            <a:pPr eaLnBrk="1" hangingPunct="1">
              <a:spcBef>
                <a:spcPct val="0"/>
              </a:spcBef>
            </a:pPr>
            <a:endParaRPr lang="en-US" altLang="en-US" dirty="0"/>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2A946F-09DE-406D-9C9F-2214980C0A8A}" type="slidenum">
              <a:rPr lang="en-US" altLang="en-US" smtClean="0"/>
              <a:pPr fontAlgn="base">
                <a:spcBef>
                  <a:spcPct val="0"/>
                </a:spcBef>
                <a:spcAft>
                  <a:spcPct val="0"/>
                </a:spcAft>
                <a:defRPr/>
              </a:pPr>
              <a:t>12</a:t>
            </a:fld>
            <a:endParaRPr lang="en-US" altLang="en-US" dirty="0"/>
          </a:p>
        </p:txBody>
      </p:sp>
    </p:spTree>
    <p:extLst>
      <p:ext uri="{BB962C8B-B14F-4D97-AF65-F5344CB8AC3E}">
        <p14:creationId xmlns:p14="http://schemas.microsoft.com/office/powerpoint/2010/main" val="1197071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dirty="0"/>
              <a:t>Discussion suggestions: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a:t>Have students identify the organs.</a:t>
            </a:r>
          </a:p>
          <a:p>
            <a:pPr marL="171450" indent="-171450" eaLnBrk="1" hangingPunct="1">
              <a:spcBef>
                <a:spcPct val="0"/>
              </a:spcBef>
              <a:buFont typeface="Arial" panose="020B0604020202020204" pitchFamily="34" charset="0"/>
              <a:buChar char="•"/>
            </a:pPr>
            <a:r>
              <a:rPr lang="en-US" altLang="en-US" dirty="0"/>
              <a:t>Ask students why they think someone would need a heart</a:t>
            </a:r>
            <a:r>
              <a:rPr lang="en-US" altLang="en-US" baseline="0" dirty="0"/>
              <a:t> transplant (or lung, pancreas, liver, kidney or intestine…).  </a:t>
            </a:r>
          </a:p>
          <a:p>
            <a:pPr marL="171450" indent="-171450" eaLnBrk="1" hangingPunct="1">
              <a:spcBef>
                <a:spcPct val="0"/>
              </a:spcBef>
              <a:buFont typeface="Arial" panose="020B0604020202020204" pitchFamily="34" charset="0"/>
              <a:buChar char="•"/>
            </a:pPr>
            <a:r>
              <a:rPr lang="en-US" altLang="en-US" baseline="0" dirty="0"/>
              <a:t>If you are a recipient, this is a great time to talk about what brought you to need a transplant.  </a:t>
            </a:r>
          </a:p>
          <a:p>
            <a:pPr eaLnBrk="1" hangingPunct="1">
              <a:spcBef>
                <a:spcPct val="0"/>
              </a:spcBef>
            </a:pPr>
            <a:endParaRPr lang="en-US" altLang="en-US" baseline="0" dirty="0"/>
          </a:p>
          <a:p>
            <a:pPr eaLnBrk="1" hangingPunct="1">
              <a:spcBef>
                <a:spcPct val="0"/>
              </a:spcBef>
            </a:pPr>
            <a:r>
              <a:rPr lang="en-US" altLang="en-US" baseline="0" dirty="0"/>
              <a:t>See </a:t>
            </a:r>
            <a:r>
              <a:rPr lang="en-US" altLang="en-US" b="1" baseline="0" dirty="0"/>
              <a:t>Recycle Yourself: A Guide to Organ, Eye and Tissue Donation </a:t>
            </a:r>
            <a:r>
              <a:rPr lang="en-US" altLang="en-US" baseline="0" dirty="0"/>
              <a:t>to learn more about common reasons for transplant, per organ.</a:t>
            </a:r>
          </a:p>
          <a:p>
            <a:pPr eaLnBrk="1" hangingPunct="1">
              <a:spcBef>
                <a:spcPct val="0"/>
              </a:spcBef>
            </a:pPr>
            <a:endParaRPr lang="en-US" altLang="en-US" baseline="0" dirty="0"/>
          </a:p>
          <a:p>
            <a:pPr eaLnBrk="1" hangingPunct="1">
              <a:spcBef>
                <a:spcPct val="0"/>
              </a:spcBef>
            </a:pPr>
            <a:r>
              <a:rPr lang="en-US" altLang="en-US" baseline="0" dirty="0"/>
              <a:t>FYI – students will almost always cite “alcoholism” as a reason people need liver transplants.  This is an important myth to diffuse.  </a:t>
            </a:r>
          </a:p>
          <a:p>
            <a:pPr marL="171450" indent="-171450" eaLnBrk="1" hangingPunct="1">
              <a:spcBef>
                <a:spcPct val="0"/>
              </a:spcBef>
              <a:buFont typeface="Arial" panose="020B0604020202020204" pitchFamily="34" charset="0"/>
              <a:buChar char="•"/>
            </a:pPr>
            <a:r>
              <a:rPr lang="en-US" altLang="en-US" baseline="0" dirty="0"/>
              <a:t>First of all, leading causes for needing a liver transplant are non-fatty liver disease (cirrhosis which develops due to poor diet and lack of exercise) and Hepatitis.  </a:t>
            </a:r>
          </a:p>
          <a:p>
            <a:pPr marL="171450" indent="-171450" eaLnBrk="1" hangingPunct="1">
              <a:spcBef>
                <a:spcPct val="0"/>
              </a:spcBef>
              <a:buFont typeface="Arial" panose="020B0604020202020204" pitchFamily="34" charset="0"/>
              <a:buChar char="•"/>
            </a:pPr>
            <a:r>
              <a:rPr lang="en-US" altLang="en-US" baseline="0" dirty="0"/>
              <a:t>Alcoholics in need of a new liver are by no means automatically placed on the waiting list.  They must demonstrate sobriety for over a year before they can even be </a:t>
            </a:r>
            <a:r>
              <a:rPr lang="en-US" altLang="en-US" i="1" baseline="0" dirty="0"/>
              <a:t>considered</a:t>
            </a:r>
            <a:r>
              <a:rPr lang="en-US" altLang="en-US" baseline="0" dirty="0"/>
              <a:t> a transplant candidate!  There are so few livers available to save lives that doctors must ensure that transplant candidates will take good care of this precious gift.  Needing a transplant and being officially placed on the waiting list are not automatically mutual.</a:t>
            </a:r>
          </a:p>
          <a:p>
            <a:pPr eaLnBrk="1" hangingPunct="1">
              <a:spcBef>
                <a:spcPct val="0"/>
              </a:spcBef>
            </a:pPr>
            <a:endParaRPr lang="en-US" altLang="en-US" baseline="0" dirty="0"/>
          </a:p>
          <a:p>
            <a:pPr eaLnBrk="1" hangingPunct="1">
              <a:spcBef>
                <a:spcPct val="0"/>
              </a:spcBef>
            </a:pPr>
            <a:endParaRPr lang="en-US" altLang="en-US" dirty="0"/>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2A946F-09DE-406D-9C9F-2214980C0A8A}" type="slidenum">
              <a:rPr lang="en-US" altLang="en-US" smtClean="0"/>
              <a:pPr fontAlgn="base">
                <a:spcBef>
                  <a:spcPct val="0"/>
                </a:spcBef>
                <a:spcAft>
                  <a:spcPct val="0"/>
                </a:spcAft>
                <a:defRPr/>
              </a:pPr>
              <a:t>13</a:t>
            </a:fld>
            <a:endParaRPr lang="en-US" altLang="en-US" dirty="0"/>
          </a:p>
        </p:txBody>
      </p:sp>
    </p:spTree>
    <p:extLst>
      <p:ext uri="{BB962C8B-B14F-4D97-AF65-F5344CB8AC3E}">
        <p14:creationId xmlns:p14="http://schemas.microsoft.com/office/powerpoint/2010/main" val="1341189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798C1C-E0E4-41F1-AD41-6C63B166B35D}" type="slidenum">
              <a:rPr lang="en-US" altLang="en-US" smtClean="0"/>
              <a:pPr fontAlgn="base">
                <a:spcBef>
                  <a:spcPct val="0"/>
                </a:spcBef>
                <a:spcAft>
                  <a:spcPct val="0"/>
                </a:spcAft>
                <a:defRPr/>
              </a:pPr>
              <a:t>14</a:t>
            </a:fld>
            <a:endParaRPr lang="en-US" altLang="en-US" dirty="0"/>
          </a:p>
        </p:txBody>
      </p:sp>
    </p:spTree>
    <p:extLst>
      <p:ext uri="{BB962C8B-B14F-4D97-AF65-F5344CB8AC3E}">
        <p14:creationId xmlns:p14="http://schemas.microsoft.com/office/powerpoint/2010/main" val="200599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Corneal transplant is the most common of all transplants performed!  In fact, ophthalmologists perform over 46,000 corneal transplants a year in the United States.</a:t>
            </a:r>
          </a:p>
          <a:p>
            <a:pPr eaLnBrk="1" hangingPunct="1">
              <a:spcBef>
                <a:spcPct val="0"/>
              </a:spcBef>
            </a:pPr>
            <a:endParaRPr lang="en-US" altLang="en-US" dirty="0"/>
          </a:p>
          <a:p>
            <a:pPr eaLnBrk="1" hangingPunct="1">
              <a:spcBef>
                <a:spcPct val="0"/>
              </a:spcBef>
            </a:pPr>
            <a:r>
              <a:rPr lang="en-US" altLang="en-US" dirty="0"/>
              <a:t>The cornea is the clear surface at the front of the eye. It is the main focusing element of the eye, containing five microscopically thin layers. It protects the eye from dust and germs, and is responsible for vision focus (it is not the colorful iris nor the black pupil, and has nothing to do with eye color).  </a:t>
            </a:r>
          </a:p>
          <a:p>
            <a:pPr eaLnBrk="1" hangingPunct="1">
              <a:spcBef>
                <a:spcPct val="0"/>
              </a:spcBef>
            </a:pPr>
            <a:endParaRPr lang="en-US" alt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Optional:  “John’s Story” video is 53 seconds long. </a:t>
            </a:r>
          </a:p>
          <a:p>
            <a:pPr eaLnBrk="1" hangingPunct="1">
              <a:spcBef>
                <a:spcPct val="0"/>
              </a:spcBef>
            </a:pPr>
            <a:endParaRPr lang="en-US" altLang="en-US" dirty="0"/>
          </a:p>
        </p:txBody>
      </p:sp>
      <p:sp>
        <p:nvSpPr>
          <p:cNvPr id="92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4711F2-961B-4CE9-94AF-B0B32EABD427}" type="slidenum">
              <a:rPr lang="en-US" altLang="en-US" smtClean="0"/>
              <a:pPr fontAlgn="base">
                <a:spcBef>
                  <a:spcPct val="0"/>
                </a:spcBef>
                <a:spcAft>
                  <a:spcPct val="0"/>
                </a:spcAft>
                <a:defRPr/>
              </a:pPr>
              <a:t>15</a:t>
            </a:fld>
            <a:endParaRPr lang="en-US" altLang="en-US" dirty="0"/>
          </a:p>
        </p:txBody>
      </p:sp>
    </p:spTree>
    <p:extLst>
      <p:ext uri="{BB962C8B-B14F-4D97-AF65-F5344CB8AC3E}">
        <p14:creationId xmlns:p14="http://schemas.microsoft.com/office/powerpoint/2010/main" val="3413329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dirty="0"/>
              <a:t>Why might someone need a corneal transplant?</a:t>
            </a:r>
            <a:endParaRPr lang="en-US" altLang="en-US" dirty="0"/>
          </a:p>
          <a:p>
            <a:pPr eaLnBrk="1" hangingPunct="1">
              <a:spcBef>
                <a:spcPct val="0"/>
              </a:spcBef>
            </a:pPr>
            <a:r>
              <a:rPr lang="en-US" altLang="en-US" dirty="0"/>
              <a:t>Hereditary conditions. Certain medical conditions make the cornea very thin or cloudy, or cause other problems that can only be treated by replacing the cornea.  Examples: </a:t>
            </a:r>
            <a:r>
              <a:rPr lang="en-US" altLang="en-US" dirty="0" err="1"/>
              <a:t>fuchs</a:t>
            </a:r>
            <a:r>
              <a:rPr lang="en-US" altLang="en-US" dirty="0"/>
              <a:t> </a:t>
            </a:r>
            <a:r>
              <a:rPr lang="en-US" altLang="en-US" dirty="0" err="1"/>
              <a:t>dystophy</a:t>
            </a:r>
            <a:r>
              <a:rPr lang="en-US" altLang="en-US" dirty="0"/>
              <a:t>, corneal </a:t>
            </a:r>
            <a:r>
              <a:rPr lang="en-US" altLang="en-US" dirty="0" err="1"/>
              <a:t>distrophy</a:t>
            </a:r>
            <a:r>
              <a:rPr lang="en-US" altLang="en-US" dirty="0"/>
              <a:t>, glaucoma. </a:t>
            </a:r>
          </a:p>
          <a:p>
            <a:pPr eaLnBrk="1" hangingPunct="1">
              <a:spcBef>
                <a:spcPct val="0"/>
              </a:spcBef>
            </a:pPr>
            <a:endParaRPr lang="en-US" altLang="en-US" dirty="0"/>
          </a:p>
          <a:p>
            <a:pPr eaLnBrk="1" hangingPunct="1">
              <a:spcBef>
                <a:spcPct val="0"/>
              </a:spcBef>
            </a:pPr>
            <a:r>
              <a:rPr lang="en-US" altLang="en-US" dirty="0"/>
              <a:t>Injury to the eye. For example, chemical burns or exposure; corneal abrasions. </a:t>
            </a:r>
          </a:p>
          <a:p>
            <a:pPr eaLnBrk="1" hangingPunct="1">
              <a:spcBef>
                <a:spcPct val="0"/>
              </a:spcBef>
            </a:pPr>
            <a:endParaRPr lang="en-US" altLang="en-US" dirty="0"/>
          </a:p>
          <a:p>
            <a:pPr eaLnBrk="1" hangingPunct="1">
              <a:spcBef>
                <a:spcPct val="0"/>
              </a:spcBef>
            </a:pPr>
            <a:r>
              <a:rPr lang="en-US" altLang="en-US" dirty="0"/>
              <a:t>Disease / infection. With </a:t>
            </a:r>
            <a:r>
              <a:rPr lang="en-US" altLang="en-US" dirty="0" err="1"/>
              <a:t>keratoconus</a:t>
            </a:r>
            <a:r>
              <a:rPr lang="en-US" altLang="en-US" dirty="0"/>
              <a:t>, for example, the shape of the cornea slowly changes from the normal round shape to a cone.  </a:t>
            </a:r>
          </a:p>
          <a:p>
            <a:pPr eaLnBrk="1" hangingPunct="1">
              <a:spcBef>
                <a:spcPct val="0"/>
              </a:spcBef>
            </a:pPr>
            <a:endParaRPr lang="en-US" altLang="en-US" dirty="0"/>
          </a:p>
          <a:p>
            <a:pPr eaLnBrk="1" hangingPunct="1">
              <a:spcBef>
                <a:spcPct val="0"/>
              </a:spcBef>
            </a:pPr>
            <a:r>
              <a:rPr lang="en-US" altLang="en-US" dirty="0"/>
              <a:t>Advances in pharmacology, medical instruments and surgical techniques have made the surgery incredibly effective– research made possible through</a:t>
            </a:r>
            <a:r>
              <a:rPr lang="en-US" altLang="en-US" baseline="0" dirty="0"/>
              <a:t> tissue donation</a:t>
            </a:r>
            <a:r>
              <a:rPr lang="en-US" altLang="en-US" dirty="0"/>
              <a:t>. Today, cornea transplant surgery has a success rate that exceeds 95%. </a:t>
            </a:r>
          </a:p>
          <a:p>
            <a:pPr eaLnBrk="1" hangingPunct="1">
              <a:spcBef>
                <a:spcPct val="0"/>
              </a:spcBef>
            </a:pPr>
            <a:endParaRPr lang="en-US" altLang="en-US" dirty="0"/>
          </a:p>
          <a:p>
            <a:pPr eaLnBrk="1" hangingPunct="1">
              <a:spcBef>
                <a:spcPct val="0"/>
              </a:spcBef>
            </a:pPr>
            <a:r>
              <a:rPr lang="en-US" altLang="en-US" dirty="0"/>
              <a:t>When someone in Oregon or SW Washington passes away, and they are found to be a registered donor, Lions Vision Gift handles the possible cornea donation.  They determine a donor’s eligibility based on medical records and interviews with family members. The questions in the interviews are similar to the kinds of questions asked before you donate blood.  Corneas are typically recovered within 18 hours of someone’s death.</a:t>
            </a:r>
            <a:endParaRPr lang="en-US" altLang="en-US" baseline="0" dirty="0"/>
          </a:p>
        </p:txBody>
      </p:sp>
      <p:sp>
        <p:nvSpPr>
          <p:cNvPr id="92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4711F2-961B-4CE9-94AF-B0B32EABD427}" type="slidenum">
              <a:rPr lang="en-US" altLang="en-US" smtClean="0"/>
              <a:pPr fontAlgn="base">
                <a:spcBef>
                  <a:spcPct val="0"/>
                </a:spcBef>
                <a:spcAft>
                  <a:spcPct val="0"/>
                </a:spcAft>
                <a:defRPr/>
              </a:pPr>
              <a:t>16</a:t>
            </a:fld>
            <a:endParaRPr lang="en-US" altLang="en-US" dirty="0"/>
          </a:p>
        </p:txBody>
      </p:sp>
    </p:spTree>
    <p:extLst>
      <p:ext uri="{BB962C8B-B14F-4D97-AF65-F5344CB8AC3E}">
        <p14:creationId xmlns:p14="http://schemas.microsoft.com/office/powerpoint/2010/main" val="1388050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i="1" baseline="0" dirty="0">
                <a:sym typeface="Wingdings" pitchFamily="2" charset="2"/>
              </a:rPr>
              <a:t>Optional: Jan’s Story, 1 minute, 28 seconds</a:t>
            </a:r>
          </a:p>
          <a:p>
            <a:pPr>
              <a:defRPr/>
            </a:pPr>
            <a:endParaRPr lang="en-US" i="1" baseline="0" dirty="0">
              <a:sym typeface="Wingdings" pitchFamily="2" charset="2"/>
            </a:endParaRPr>
          </a:p>
          <a:p>
            <a:pPr>
              <a:defRPr/>
            </a:pPr>
            <a:r>
              <a:rPr lang="en-US" i="0" baseline="0" dirty="0">
                <a:sym typeface="Wingdings" pitchFamily="2" charset="2"/>
              </a:rPr>
              <a:t>Tissues, clockwise from top left: bone, heart valve, tendons and ligaments (ACL), veins/arteries (far right), nerve, skin</a:t>
            </a:r>
          </a:p>
          <a:p>
            <a:pPr>
              <a:defRPr/>
            </a:pPr>
            <a:endParaRPr lang="en-US" i="0" baseline="0" dirty="0">
              <a:sym typeface="Wingdings" pitchFamily="2" charset="2"/>
            </a:endParaRPr>
          </a:p>
          <a:p>
            <a:pPr>
              <a:defRPr/>
            </a:pPr>
            <a:r>
              <a:rPr lang="en-US" i="0" baseline="0" dirty="0">
                <a:sym typeface="Wingdings" pitchFamily="2" charset="2"/>
              </a:rPr>
              <a:t>Have students guess at what each tissue is, and have them suggest what someone might need each donated tissue for. Examples, and more details below.</a:t>
            </a:r>
          </a:p>
          <a:p>
            <a:pPr>
              <a:defRPr/>
            </a:pPr>
            <a:endParaRPr lang="en-US" i="0" baseline="0" dirty="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a:sym typeface="Wingdings" pitchFamily="2" charset="2"/>
              </a:rPr>
              <a:t>Bone: Bones can be recovered and processed for many uses. </a:t>
            </a:r>
            <a:r>
              <a:rPr lang="en-US" sz="1200" i="0" u="none" baseline="0" dirty="0">
                <a:sym typeface="Wingdings" pitchFamily="2" charset="2"/>
              </a:rPr>
              <a:t>Bone tumors which would have required amputation in the past are now replaceable due to donated bone.  Bone can also be used in spinal surgeries, hip replacements, knee replacement, and dental surgery.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u="none" baseline="0" dirty="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u="none" baseline="0" dirty="0">
                <a:sym typeface="Wingdings" pitchFamily="2" charset="2"/>
              </a:rPr>
              <a:t>Heart valves: Babies may be born with heart defects and may require a donated heart valve to survive.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u="none" baseline="0" dirty="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u="none" baseline="0" dirty="0">
                <a:sym typeface="Wingdings" pitchFamily="2" charset="2"/>
              </a:rPr>
              <a:t>The picture of the leg represents tendons/ligaments and cartilage. The ACL (pictured) can be used for athletes who have torn theirs. (ACLs can also be repaired in other ways; using a donated ACL is just one of the ways). Other tendons may be used for reconstruction of rotator cuff, knee ligaments, and Achilles Tendon repair. Cartilage (also pictured) can be donated and used to help repair joints.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u="none" baseline="0" dirty="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u="none" baseline="0" dirty="0">
                <a:sym typeface="Wingdings" pitchFamily="2" charset="2"/>
              </a:rPr>
              <a:t>Veins/Arteries: repair of veins and arteries to improve circulation if there is disease, injury, or blockage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u="none" baseline="0" dirty="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u="none" baseline="0" dirty="0">
                <a:sym typeface="Wingdings" pitchFamily="2" charset="2"/>
              </a:rPr>
              <a:t>Nerves: Provides a pathway for nerves to reconnect due to injury or surgery. Restores peripheral nerve, muscle, organ function. Restores sensory feeling!</a:t>
            </a:r>
          </a:p>
          <a:p>
            <a:pPr>
              <a:defRPr/>
            </a:pPr>
            <a:endParaRPr lang="en-US" i="0" baseline="0" dirty="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a:sym typeface="Wingdings" pitchFamily="2" charset="2"/>
              </a:rPr>
              <a:t>Skin: </a:t>
            </a:r>
            <a:r>
              <a:rPr lang="en-US" sz="1200" i="0" u="none" baseline="0" dirty="0">
                <a:sym typeface="Wingdings" pitchFamily="2" charset="2"/>
              </a:rPr>
              <a:t>donated skin (taken unobtrusively from a donor, only the thickness of a piece of paper) is used as a biological bandage, preventing infection and allowing them to heal until their own skin can grow back. </a:t>
            </a:r>
            <a:r>
              <a:rPr lang="en-US" sz="1200" i="0" u="none" baseline="0" dirty="0">
                <a:latin typeface="+mn-lt"/>
                <a:sym typeface="Wingdings" pitchFamily="2" charset="2"/>
              </a:rPr>
              <a:t>Donated skin is removed </a:t>
            </a:r>
            <a:r>
              <a:rPr lang="en-US" sz="1200" baseline="0" dirty="0">
                <a:latin typeface="+mn-lt"/>
              </a:rPr>
              <a:t>from areas usually hidden by clothing (back, back/front of legs, buttocks, and tops of thighs; sometimes the front of the trunk and the back of the arms). Donation of the skin does NOT interfere with funeral viewing arrangements.</a:t>
            </a:r>
            <a:r>
              <a:rPr lang="en-US" sz="1200" kern="1200" dirty="0">
                <a:solidFill>
                  <a:schemeClr val="tx1"/>
                </a:solidFill>
                <a:effectLst/>
                <a:latin typeface="+mn-lt"/>
                <a:ea typeface="ＭＳ Ｐゴシック" charset="-128"/>
                <a:cs typeface="+mn-cs"/>
              </a:rPr>
              <a:t> </a:t>
            </a:r>
            <a:endParaRPr lang="en-US" sz="1200" dirty="0">
              <a:latin typeface="+mn-lt"/>
              <a:sym typeface="Wingdings" pitchFamily="2" charset="2"/>
            </a:endParaRPr>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2A946F-09DE-406D-9C9F-2214980C0A8A}" type="slidenum">
              <a:rPr lang="en-US" altLang="en-US" smtClean="0"/>
              <a:pPr fontAlgn="base">
                <a:spcBef>
                  <a:spcPct val="0"/>
                </a:spcBef>
                <a:spcAft>
                  <a:spcPct val="0"/>
                </a:spcAft>
                <a:defRPr/>
              </a:pPr>
              <a:t>17</a:t>
            </a:fld>
            <a:endParaRPr lang="en-US" altLang="en-US" dirty="0"/>
          </a:p>
        </p:txBody>
      </p:sp>
    </p:spTree>
    <p:extLst>
      <p:ext uri="{BB962C8B-B14F-4D97-AF65-F5344CB8AC3E}">
        <p14:creationId xmlns:p14="http://schemas.microsoft.com/office/powerpoint/2010/main" val="368507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798C1C-E0E4-41F1-AD41-6C63B166B35D}" type="slidenum">
              <a:rPr lang="en-US" altLang="en-US" smtClean="0"/>
              <a:pPr fontAlgn="base">
                <a:spcBef>
                  <a:spcPct val="0"/>
                </a:spcBef>
                <a:spcAft>
                  <a:spcPct val="0"/>
                </a:spcAft>
                <a:defRPr/>
              </a:pPr>
              <a:t>18</a:t>
            </a:fld>
            <a:endParaRPr lang="en-US" altLang="en-US" dirty="0"/>
          </a:p>
        </p:txBody>
      </p:sp>
    </p:spTree>
    <p:extLst>
      <p:ext uri="{BB962C8B-B14F-4D97-AF65-F5344CB8AC3E}">
        <p14:creationId xmlns:p14="http://schemas.microsoft.com/office/powerpoint/2010/main" val="140700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t>Answer: True!   </a:t>
            </a:r>
            <a:endParaRPr lang="en-US" altLang="en-US" sz="1000" baseline="0" dirty="0"/>
          </a:p>
          <a:p>
            <a:pPr eaLnBrk="1" hangingPunct="1">
              <a:spcBef>
                <a:spcPct val="0"/>
              </a:spcBef>
            </a:pPr>
            <a:r>
              <a:rPr lang="en-US" altLang="en-US" sz="1000" baseline="0" dirty="0"/>
              <a:t>First off, there is no knowing if someone may die in the right circumstances, and if so, they will be evaluated on a case-by-case basis as to whether or not they can be an organ donor. Additionally, they can likely still save lives through TISSUE or EYE donation.</a:t>
            </a:r>
          </a:p>
          <a:p>
            <a:pPr eaLnBrk="1" hangingPunct="1">
              <a:spcBef>
                <a:spcPct val="0"/>
              </a:spcBef>
            </a:pPr>
            <a:endParaRPr lang="en-US" altLang="en-US" sz="1000" dirty="0"/>
          </a:p>
          <a:p>
            <a:pPr eaLnBrk="1" hangingPunct="1">
              <a:spcBef>
                <a:spcPct val="0"/>
              </a:spcBef>
            </a:pPr>
            <a:r>
              <a:rPr lang="en-US" altLang="en-US" sz="1000" dirty="0"/>
              <a:t>Why is this?</a:t>
            </a:r>
          </a:p>
          <a:p>
            <a:pPr eaLnBrk="1" hangingPunct="1">
              <a:spcBef>
                <a:spcPct val="0"/>
              </a:spcBef>
            </a:pPr>
            <a:endParaRPr lang="en-US" altLang="en-US" sz="1000" dirty="0"/>
          </a:p>
          <a:p>
            <a:pPr eaLnBrk="1" hangingPunct="1">
              <a:spcBef>
                <a:spcPct val="0"/>
              </a:spcBef>
            </a:pPr>
            <a:r>
              <a:rPr lang="en-US" altLang="en-US" sz="1000" dirty="0"/>
              <a:t>Essentially,</a:t>
            </a:r>
            <a:r>
              <a:rPr lang="en-US" altLang="en-US" sz="1000" baseline="0" dirty="0"/>
              <a:t> the criteria required for organ donation do not apply to tissue and eye donation.  </a:t>
            </a:r>
          </a:p>
          <a:p>
            <a:pPr marL="171450" indent="-171450" eaLnBrk="1" hangingPunct="1">
              <a:spcBef>
                <a:spcPct val="0"/>
              </a:spcBef>
              <a:buFont typeface="Arial" panose="020B0604020202020204" pitchFamily="34" charset="0"/>
              <a:buChar char="•"/>
            </a:pPr>
            <a:r>
              <a:rPr lang="en-US" altLang="en-US" sz="1000" baseline="0" dirty="0"/>
              <a:t>The person does not have to pass away in a hospital – could be hospice, home, hospital, etc.</a:t>
            </a:r>
          </a:p>
          <a:p>
            <a:pPr marL="171450" indent="-171450" eaLnBrk="1" hangingPunct="1">
              <a:spcBef>
                <a:spcPct val="0"/>
              </a:spcBef>
              <a:buFont typeface="Arial" panose="020B0604020202020204" pitchFamily="34" charset="0"/>
              <a:buChar char="•"/>
            </a:pPr>
            <a:r>
              <a:rPr lang="en-US" altLang="en-US" sz="1000" baseline="0" dirty="0"/>
              <a:t>The person can pass away of natural causes. </a:t>
            </a:r>
          </a:p>
          <a:p>
            <a:pPr marL="171450" indent="-171450" eaLnBrk="1" hangingPunct="1">
              <a:spcBef>
                <a:spcPct val="0"/>
              </a:spcBef>
              <a:buFont typeface="Arial" panose="020B0604020202020204" pitchFamily="34" charset="0"/>
              <a:buChar char="•"/>
            </a:pPr>
            <a:r>
              <a:rPr lang="en-US" altLang="en-US" sz="1000" baseline="0" dirty="0"/>
              <a:t>Even having certain diseases – cancer, Lyme disease, etc. – may not prevent you from being able to donate tissue or eyes!  </a:t>
            </a:r>
          </a:p>
          <a:p>
            <a:pPr marL="171450" indent="-171450" eaLnBrk="1" hangingPunct="1">
              <a:spcBef>
                <a:spcPct val="0"/>
              </a:spcBef>
              <a:buFont typeface="Arial" panose="020B0604020202020204" pitchFamily="34" charset="0"/>
              <a:buChar char="•"/>
            </a:pPr>
            <a:endParaRPr lang="en-US" altLang="en-US" sz="1000" baseline="0" dirty="0"/>
          </a:p>
          <a:p>
            <a:pPr marL="0" indent="0" eaLnBrk="1" hangingPunct="1">
              <a:spcBef>
                <a:spcPct val="0"/>
              </a:spcBef>
              <a:buFont typeface="Arial" panose="020B0604020202020204" pitchFamily="34" charset="0"/>
              <a:buNone/>
            </a:pPr>
            <a:r>
              <a:rPr lang="en-US" altLang="en-US" sz="1000" baseline="0" dirty="0"/>
              <a:t>Many tissues (cornea, cartilage, etc.) are avascular, meaning no blood runs through them, so they are not impacted by some diseases.  </a:t>
            </a:r>
          </a:p>
          <a:p>
            <a:pPr marL="0" indent="0" eaLnBrk="1" hangingPunct="1">
              <a:spcBef>
                <a:spcPct val="0"/>
              </a:spcBef>
              <a:buFont typeface="Arial" panose="020B0604020202020204" pitchFamily="34" charset="0"/>
              <a:buNone/>
            </a:pPr>
            <a:endParaRPr lang="en-US" altLang="en-US" sz="1000" baseline="0" dirty="0"/>
          </a:p>
          <a:p>
            <a:pPr marL="0" indent="0" eaLnBrk="1" hangingPunct="1">
              <a:spcBef>
                <a:spcPct val="0"/>
              </a:spcBef>
              <a:buFont typeface="Arial" panose="020B0604020202020204" pitchFamily="34" charset="0"/>
              <a:buNone/>
            </a:pPr>
            <a:r>
              <a:rPr lang="en-US" altLang="en-US" sz="1000" baseline="0" dirty="0"/>
              <a:t>Regardless, community tissue services work closely with the potential a donor’s next-of-kin and doctors to do a thorough evaluation.  A full medical and social history is conducted (several times in fact) to ensure that the donor’s tissues are safe for transplant.  </a:t>
            </a:r>
            <a:endParaRPr lang="en-US" altLang="en-US" sz="1000" dirty="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798C1C-E0E4-41F1-AD41-6C63B166B35D}" type="slidenum">
              <a:rPr lang="en-US" altLang="en-US" smtClean="0"/>
              <a:pPr fontAlgn="base">
                <a:spcBef>
                  <a:spcPct val="0"/>
                </a:spcBef>
                <a:spcAft>
                  <a:spcPct val="0"/>
                </a:spcAft>
                <a:defRPr/>
              </a:pPr>
              <a:t>19</a:t>
            </a:fld>
            <a:endParaRPr lang="en-US" altLang="en-US" dirty="0"/>
          </a:p>
        </p:txBody>
      </p:sp>
    </p:spTree>
    <p:extLst>
      <p:ext uri="{BB962C8B-B14F-4D97-AF65-F5344CB8AC3E}">
        <p14:creationId xmlns:p14="http://schemas.microsoft.com/office/powerpoint/2010/main" val="119768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000" b="0" i="0" u="none" baseline="0" dirty="0"/>
              <a:t>How many of you have heard of Donate Life Connecticut (raise your hands)?</a:t>
            </a:r>
          </a:p>
          <a:p>
            <a:pPr eaLnBrk="1" hangingPunct="1">
              <a:spcBef>
                <a:spcPct val="0"/>
              </a:spcBef>
            </a:pPr>
            <a:endParaRPr lang="en-US" altLang="en-US" sz="1000" b="1" i="1" u="sng" baseline="0" dirty="0"/>
          </a:p>
          <a:p>
            <a:pPr eaLnBrk="1" hangingPunct="1">
              <a:lnSpc>
                <a:spcPct val="90000"/>
              </a:lnSpc>
              <a:spcBef>
                <a:spcPct val="0"/>
              </a:spcBef>
            </a:pPr>
            <a:r>
              <a:rPr lang="en-US" sz="1000" dirty="0">
                <a:latin typeface="+mn-lt"/>
                <a:cs typeface="Arial" pitchFamily="34" charset="0"/>
              </a:rPr>
              <a:t>Donate Life Connecticut is a small non-profit organization which does incredibly important work!  We</a:t>
            </a:r>
            <a:r>
              <a:rPr lang="en-US" sz="1000" baseline="0" dirty="0">
                <a:latin typeface="+mn-lt"/>
                <a:cs typeface="Arial" pitchFamily="34" charset="0"/>
              </a:rPr>
              <a:t> provide free educational programs to schools, community, businesses, faith centers and media around the state of Connecticut.  </a:t>
            </a:r>
          </a:p>
          <a:p>
            <a:pPr eaLnBrk="1" hangingPunct="1">
              <a:lnSpc>
                <a:spcPct val="90000"/>
              </a:lnSpc>
              <a:spcBef>
                <a:spcPct val="0"/>
              </a:spcBef>
            </a:pPr>
            <a:endParaRPr lang="en-US" sz="1000" b="1" u="sng" baseline="0" dirty="0">
              <a:latin typeface="+mn-lt"/>
              <a:cs typeface="Arial" pitchFamily="34" charset="0"/>
            </a:endParaRPr>
          </a:p>
          <a:p>
            <a:pPr eaLnBrk="1" hangingPunct="1">
              <a:lnSpc>
                <a:spcPct val="90000"/>
              </a:lnSpc>
              <a:spcBef>
                <a:spcPct val="0"/>
              </a:spcBef>
            </a:pPr>
            <a:r>
              <a:rPr lang="en-US" sz="1000" b="0" u="none" baseline="0" dirty="0">
                <a:latin typeface="+mn-lt"/>
                <a:cs typeface="Arial" pitchFamily="34" charset="0"/>
              </a:rPr>
              <a:t>Many great partners help us save lives:</a:t>
            </a:r>
          </a:p>
          <a:p>
            <a:pPr eaLnBrk="1" hangingPunct="1">
              <a:lnSpc>
                <a:spcPct val="90000"/>
              </a:lnSpc>
              <a:spcBef>
                <a:spcPct val="0"/>
              </a:spcBef>
            </a:pPr>
            <a:endParaRPr lang="en-US" sz="1000" b="1" u="sng" dirty="0">
              <a:latin typeface="+mn-lt"/>
              <a:cs typeface="Arial" pitchFamily="34" charset="0"/>
            </a:endParaRPr>
          </a:p>
          <a:p>
            <a:pPr eaLnBrk="1" hangingPunct="1">
              <a:lnSpc>
                <a:spcPct val="90000"/>
              </a:lnSpc>
              <a:spcBef>
                <a:spcPct val="0"/>
              </a:spcBef>
            </a:pPr>
            <a:r>
              <a:rPr lang="en-US" sz="1000" b="1" u="sng" dirty="0">
                <a:latin typeface="+mn-lt"/>
                <a:cs typeface="Arial" pitchFamily="34" charset="0"/>
                <a:sym typeface="Wingdings" pitchFamily="2" charset="2"/>
              </a:rPr>
              <a:t>Connecticut eye and tissue procurement organizations: </a:t>
            </a:r>
            <a:r>
              <a:rPr lang="en-US" sz="1000" b="0" u="none" dirty="0">
                <a:latin typeface="+mn-lt"/>
                <a:cs typeface="Arial" pitchFamily="34" charset="0"/>
                <a:sym typeface="Wingdings" pitchFamily="2" charset="2"/>
              </a:rPr>
              <a:t>New England Donor Services procure the cornea and tissues, then work with several organizations in the NE area.</a:t>
            </a:r>
            <a:endParaRPr lang="en-US" sz="1000" b="1" u="sng" dirty="0">
              <a:latin typeface="+mn-lt"/>
              <a:cs typeface="Arial" pitchFamily="34" charset="0"/>
              <a:sym typeface="Wingdings" pitchFamily="2" charset="2"/>
            </a:endParaRPr>
          </a:p>
          <a:p>
            <a:pPr marL="0" marR="0" indent="0" algn="l" defTabSz="914400" rtl="0" eaLnBrk="1" fontAlgn="base" latinLnBrk="0" hangingPunct="1">
              <a:lnSpc>
                <a:spcPct val="90000"/>
              </a:lnSpc>
              <a:spcBef>
                <a:spcPct val="0"/>
              </a:spcBef>
              <a:spcAft>
                <a:spcPct val="0"/>
              </a:spcAft>
              <a:buClrTx/>
              <a:buSzTx/>
              <a:buFontTx/>
              <a:buNone/>
              <a:tabLst/>
              <a:defRPr/>
            </a:pPr>
            <a:r>
              <a:rPr lang="en-US" sz="1000" dirty="0">
                <a:latin typeface="+mn-lt"/>
              </a:rPr>
              <a:t>These are </a:t>
            </a:r>
            <a:r>
              <a:rPr lang="en-US" sz="1000" b="1" u="none" dirty="0">
                <a:latin typeface="+mn-lt"/>
              </a:rPr>
              <a:t>the medical professionals who oversee the actual donation process</a:t>
            </a:r>
            <a:r>
              <a:rPr lang="en-US" sz="1000" dirty="0">
                <a:latin typeface="+mn-lt"/>
              </a:rPr>
              <a:t>.</a:t>
            </a:r>
          </a:p>
          <a:p>
            <a:pPr eaLnBrk="1" hangingPunct="1">
              <a:lnSpc>
                <a:spcPct val="90000"/>
              </a:lnSpc>
              <a:spcBef>
                <a:spcPct val="0"/>
              </a:spcBef>
            </a:pPr>
            <a:endParaRPr lang="en-US" sz="1000" dirty="0">
              <a:latin typeface="+mn-lt"/>
              <a:cs typeface="Arial" pitchFamily="34" charset="0"/>
              <a:sym typeface="Wingdings" pitchFamily="2" charset="2"/>
            </a:endParaRPr>
          </a:p>
          <a:p>
            <a:pPr eaLnBrk="1" hangingPunct="1">
              <a:lnSpc>
                <a:spcPct val="90000"/>
              </a:lnSpc>
              <a:spcBef>
                <a:spcPct val="0"/>
              </a:spcBef>
            </a:pPr>
            <a:endParaRPr lang="en-US" sz="1000" b="1" u="sng" dirty="0">
              <a:latin typeface="+mn-lt"/>
              <a:cs typeface="Arial" pitchFamily="34" charset="0"/>
            </a:endParaRPr>
          </a:p>
          <a:p>
            <a:pPr eaLnBrk="1" hangingPunct="1">
              <a:lnSpc>
                <a:spcPct val="90000"/>
              </a:lnSpc>
              <a:spcBef>
                <a:spcPct val="0"/>
              </a:spcBef>
            </a:pPr>
            <a:r>
              <a:rPr lang="en-US" sz="1000" b="1" u="sng" dirty="0">
                <a:latin typeface="+mn-lt"/>
                <a:cs typeface="Arial" pitchFamily="34" charset="0"/>
                <a:sym typeface="Wingdings" pitchFamily="2" charset="2"/>
              </a:rPr>
              <a:t>Transplant centers</a:t>
            </a:r>
            <a:r>
              <a:rPr lang="en-US" sz="1000" dirty="0">
                <a:latin typeface="+mn-lt"/>
                <a:cs typeface="Arial" pitchFamily="34" charset="0"/>
                <a:sym typeface="Wingdings" pitchFamily="2" charset="2"/>
              </a:rPr>
              <a:t>:  Only two hospitals in the state perform transplant surgeries, and not all kinds of transplants are done in Connecticut.  Yale University and Hartford Hospital. </a:t>
            </a:r>
          </a:p>
          <a:p>
            <a:pPr eaLnBrk="1" hangingPunct="1">
              <a:lnSpc>
                <a:spcPct val="90000"/>
              </a:lnSpc>
              <a:spcBef>
                <a:spcPct val="0"/>
              </a:spcBef>
            </a:pPr>
            <a:endParaRPr lang="en-US" sz="1000" dirty="0">
              <a:latin typeface="+mn-lt"/>
              <a:cs typeface="Arial" pitchFamily="34" charset="0"/>
              <a:sym typeface="Wingdings" pitchFamily="2" charset="2"/>
            </a:endParaRPr>
          </a:p>
          <a:p>
            <a:pPr eaLnBrk="1" hangingPunct="1">
              <a:lnSpc>
                <a:spcPct val="90000"/>
              </a:lnSpc>
              <a:spcBef>
                <a:spcPct val="0"/>
              </a:spcBef>
            </a:pPr>
            <a:r>
              <a:rPr lang="en-US" sz="1000" dirty="0">
                <a:latin typeface="+mn-lt"/>
                <a:cs typeface="Arial" pitchFamily="34" charset="0"/>
                <a:sym typeface="Wingdings" pitchFamily="2" charset="2"/>
              </a:rPr>
              <a:t>Organs that can be transplanted in CT are: kidney, liver, bone marrow, cornea and tissue. Otherwise, if you need a heart, brain, lung, etc. transplant, the patient would need to travel outside of CT. </a:t>
            </a:r>
          </a:p>
          <a:p>
            <a:pPr eaLnBrk="1" hangingPunct="1">
              <a:lnSpc>
                <a:spcPct val="90000"/>
              </a:lnSpc>
              <a:spcBef>
                <a:spcPct val="0"/>
              </a:spcBef>
            </a:pPr>
            <a:endParaRPr lang="en-US" sz="1000" dirty="0">
              <a:latin typeface="+mn-lt"/>
              <a:cs typeface="Arial" pitchFamily="34" charset="0"/>
              <a:sym typeface="Wingdings" pitchFamily="2" charset="2"/>
            </a:endParaRPr>
          </a:p>
          <a:p>
            <a:pPr marL="0" marR="0" indent="0" algn="l" defTabSz="914400" rtl="0" eaLnBrk="1" fontAlgn="base" latinLnBrk="0" hangingPunct="1">
              <a:lnSpc>
                <a:spcPct val="90000"/>
              </a:lnSpc>
              <a:spcBef>
                <a:spcPct val="0"/>
              </a:spcBef>
              <a:spcAft>
                <a:spcPct val="0"/>
              </a:spcAft>
              <a:buClrTx/>
              <a:buSzTx/>
              <a:buFont typeface="+mj-lt"/>
              <a:buNone/>
              <a:tabLst/>
              <a:defRPr/>
            </a:pPr>
            <a:endParaRPr lang="en-US" sz="1000" dirty="0">
              <a:latin typeface="+mn-lt"/>
              <a:cs typeface="Arial" pitchFamily="34" charset="0"/>
              <a:sym typeface="Wingdings" pitchFamily="2" charset="2"/>
            </a:endParaRPr>
          </a:p>
          <a:p>
            <a:pPr eaLnBrk="1" hangingPunct="1">
              <a:lnSpc>
                <a:spcPct val="90000"/>
              </a:lnSpc>
              <a:spcBef>
                <a:spcPct val="0"/>
              </a:spcBef>
            </a:pPr>
            <a:r>
              <a:rPr lang="en-US" sz="1000" b="1" u="sng" dirty="0">
                <a:latin typeface="+mn-lt"/>
                <a:cs typeface="Arial" pitchFamily="34" charset="0"/>
              </a:rPr>
              <a:t>DMV</a:t>
            </a:r>
            <a:r>
              <a:rPr lang="en-US" sz="1000" dirty="0">
                <a:latin typeface="+mn-lt"/>
                <a:cs typeface="Arial" pitchFamily="34" charset="0"/>
              </a:rPr>
              <a:t>: when you turn 16, you’ll be asked by our partners at DMV whether you want to be a donor.  43% of Connecticut</a:t>
            </a:r>
            <a:r>
              <a:rPr lang="en-US" sz="1000" baseline="0" dirty="0">
                <a:latin typeface="+mn-lt"/>
                <a:cs typeface="Arial" pitchFamily="34" charset="0"/>
              </a:rPr>
              <a:t> residents</a:t>
            </a:r>
            <a:r>
              <a:rPr lang="en-US" sz="1000" dirty="0">
                <a:latin typeface="+mn-lt"/>
                <a:cs typeface="Arial" pitchFamily="34" charset="0"/>
              </a:rPr>
              <a:t> with a driver’s license say YES to donation.</a:t>
            </a:r>
            <a:r>
              <a:rPr lang="en-US" sz="1000" baseline="0" dirty="0">
                <a:latin typeface="+mn-lt"/>
                <a:cs typeface="Arial" pitchFamily="34" charset="0"/>
              </a:rPr>
              <a:t> This number is far below other states.</a:t>
            </a:r>
            <a:endParaRPr lang="en-US" sz="1000" dirty="0">
              <a:latin typeface="+mn-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3D927EBF-7B5C-4180-8BC8-73796B7BF36B}" type="slidenum">
              <a:rPr lang="en-US" smtClean="0"/>
              <a:pPr>
                <a:defRPr/>
              </a:pPr>
              <a:t>2</a:t>
            </a:fld>
            <a:endParaRPr lang="en-US" dirty="0"/>
          </a:p>
        </p:txBody>
      </p:sp>
    </p:spTree>
    <p:extLst>
      <p:ext uri="{BB962C8B-B14F-4D97-AF65-F5344CB8AC3E}">
        <p14:creationId xmlns:p14="http://schemas.microsoft.com/office/powerpoint/2010/main" val="3039679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50" dirty="0">
                <a:latin typeface="Arial" pitchFamily="34" charset="0"/>
                <a:cs typeface="Arial" pitchFamily="34" charset="0"/>
              </a:rPr>
              <a:t>Transplant</a:t>
            </a:r>
            <a:r>
              <a:rPr lang="en-US" sz="1050" baseline="0" dirty="0">
                <a:latin typeface="Arial" pitchFamily="34" charset="0"/>
                <a:cs typeface="Arial" pitchFamily="34" charset="0"/>
              </a:rPr>
              <a:t> is not a cure, for many it provide a new chance at life. Although there are still many obstacles and many things you have to do keep yourself healthy. There are many doctor visits and medication you have to take to maintain your health. </a:t>
            </a:r>
            <a:endParaRPr lang="en-US" sz="105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05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050" dirty="0">
                <a:latin typeface="Arial" pitchFamily="34" charset="0"/>
                <a:cs typeface="Arial" pitchFamily="34" charset="0"/>
              </a:rPr>
              <a:t>Transplant recipients always face the possibility of rejection. When an organ is transplanted, the recipient’s immune system sees this organ as  ‘foreign’ and will begin to attack the new organ. To combat this problem, anti-rejection drugs have been developed. These suppress the recipient’s immune system so that it is less likely to attack the transplanted organ. Organ transplant recipients need to take anti-rejection drugs for the rest of their lives (most of the time).</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05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050" dirty="0">
                <a:latin typeface="Arial" pitchFamily="34" charset="0"/>
                <a:cs typeface="Arial" pitchFamily="34" charset="0"/>
              </a:rPr>
              <a:t>Tissue transplants also face a possibility</a:t>
            </a:r>
            <a:r>
              <a:rPr lang="en-US" sz="1050" baseline="0" dirty="0">
                <a:latin typeface="Arial" pitchFamily="34" charset="0"/>
                <a:cs typeface="Arial" pitchFamily="34" charset="0"/>
              </a:rPr>
              <a:t> of rejection– though less common. Cornea recipients are prescribed eye drops that help the body accept the new graft, as well as other medications to help control infection, discomfort, and swelling. Most other tissues are processed in a way that removes extra cellular markers that could result in an immunologic reaction.</a:t>
            </a:r>
            <a:endParaRPr lang="en-US" sz="105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05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050" dirty="0">
                <a:latin typeface="Arial" pitchFamily="34" charset="0"/>
                <a:cs typeface="Arial" pitchFamily="34" charset="0"/>
              </a:rPr>
              <a:t>Despite this, most people believe this is a small price to pay for procedures that save lives, restore sight, restore function, and free people from daily hospital visits.  For many, transplantation is the best treatment option.</a:t>
            </a:r>
            <a:r>
              <a:rPr lang="en-US" sz="1050" baseline="0" dirty="0">
                <a:latin typeface="Arial" pitchFamily="34" charset="0"/>
                <a:cs typeface="Arial" pitchFamily="34" charset="0"/>
              </a:rPr>
              <a:t> </a:t>
            </a:r>
            <a:r>
              <a:rPr lang="en-US" sz="1050" dirty="0">
                <a:latin typeface="Arial" pitchFamily="34" charset="0"/>
                <a:cs typeface="Arial" pitchFamily="34" charset="0"/>
              </a:rPr>
              <a: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050" dirty="0">
              <a:latin typeface="Arial" pitchFamily="34" charset="0"/>
              <a:cs typeface="Arial" pitchFamily="34" charset="0"/>
              <a:sym typeface="Wingdings" pitchFamily="2" charset="2"/>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050" dirty="0">
                <a:latin typeface="Arial" pitchFamily="34" charset="0"/>
                <a:cs typeface="Arial" pitchFamily="34" charset="0"/>
                <a:sym typeface="Wingdings" pitchFamily="2" charset="2"/>
              </a:rPr>
              <a:t>Most</a:t>
            </a:r>
            <a:r>
              <a:rPr lang="en-US" sz="1050" baseline="0" dirty="0">
                <a:latin typeface="Arial" pitchFamily="34" charset="0"/>
                <a:cs typeface="Arial" pitchFamily="34" charset="0"/>
                <a:sym typeface="Wingdings" pitchFamily="2" charset="2"/>
              </a:rPr>
              <a:t> people who receive transplants are able to go back to living a healthy, active life… like these people!</a:t>
            </a:r>
            <a:endParaRPr lang="en-US" sz="1050" dirty="0">
              <a:latin typeface="Arial" pitchFamily="34" charset="0"/>
              <a:cs typeface="Arial" pitchFamily="34" charset="0"/>
              <a:sym typeface="Wingdings" pitchFamily="2" charset="2"/>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050" dirty="0">
              <a:latin typeface="Arial" pitchFamily="34" charset="0"/>
              <a:cs typeface="Arial" pitchFamily="34" charset="0"/>
            </a:endParaRPr>
          </a:p>
          <a:p>
            <a:pPr eaLnBrk="1" hangingPunct="1">
              <a:spcBef>
                <a:spcPct val="0"/>
              </a:spcBef>
            </a:pPr>
            <a:r>
              <a:rPr lang="en-US" altLang="en-US" sz="1050" dirty="0"/>
              <a:t>Celebrities: </a:t>
            </a:r>
          </a:p>
          <a:p>
            <a:pPr eaLnBrk="1" hangingPunct="1">
              <a:spcBef>
                <a:spcPct val="0"/>
              </a:spcBef>
            </a:pPr>
            <a:r>
              <a:rPr lang="en-US" altLang="en-US" sz="1050" baseline="0" dirty="0"/>
              <a:t>Top Middle Left: Sarah Hyland – kidney recipient</a:t>
            </a:r>
          </a:p>
          <a:p>
            <a:pPr eaLnBrk="1" hangingPunct="1">
              <a:spcBef>
                <a:spcPct val="0"/>
              </a:spcBef>
            </a:pPr>
            <a:r>
              <a:rPr lang="en-US" altLang="en-US" sz="1050" baseline="0" dirty="0"/>
              <a:t>Top Right: Selena Gomez– kidney recipient</a:t>
            </a:r>
          </a:p>
          <a:p>
            <a:pPr eaLnBrk="1" hangingPunct="1">
              <a:spcBef>
                <a:spcPct val="0"/>
              </a:spcBef>
            </a:pPr>
            <a:r>
              <a:rPr lang="en-US" altLang="en-US" sz="1050" baseline="0" dirty="0"/>
              <a:t>Bottom Left: Laurie Hernandez – tissue recipient</a:t>
            </a:r>
          </a:p>
          <a:p>
            <a:pPr eaLnBrk="1" hangingPunct="1">
              <a:spcBef>
                <a:spcPct val="0"/>
              </a:spcBef>
            </a:pPr>
            <a:r>
              <a:rPr lang="en-US" altLang="en-US" sz="1050" baseline="0" dirty="0"/>
              <a:t>Bottom Middle Left: Mandy Patinkin (Inigo Montoya from the Princess Bride) – cornea recipient</a:t>
            </a:r>
          </a:p>
          <a:p>
            <a:pPr eaLnBrk="1" hangingPunct="1">
              <a:spcBef>
                <a:spcPct val="0"/>
              </a:spcBef>
            </a:pPr>
            <a:r>
              <a:rPr lang="en-US" altLang="en-US" sz="1050" baseline="0" dirty="0"/>
              <a:t>Bottom Middle Right: George Lopez – kidney recipient</a:t>
            </a:r>
          </a:p>
          <a:p>
            <a:pPr eaLnBrk="1" hangingPunct="1">
              <a:spcBef>
                <a:spcPct val="0"/>
              </a:spcBef>
            </a:pPr>
            <a:r>
              <a:rPr lang="en-US" altLang="en-US" sz="1050" baseline="0" dirty="0"/>
              <a:t>Bottom right: Steve Jobs – liver recipient</a:t>
            </a:r>
          </a:p>
          <a:p>
            <a:pPr eaLnBrk="1" hangingPunct="1">
              <a:spcBef>
                <a:spcPct val="0"/>
              </a:spcBef>
            </a:pPr>
            <a:endParaRPr lang="en-US" altLang="en-US" sz="1050" baseline="0" dirty="0"/>
          </a:p>
          <a:p>
            <a:pPr eaLnBrk="1" hangingPunct="1">
              <a:spcBef>
                <a:spcPct val="0"/>
              </a:spcBef>
            </a:pPr>
            <a:r>
              <a:rPr lang="en-US" altLang="en-US" sz="1050" baseline="0" dirty="0"/>
              <a:t>Top Left is Justice Williams. He is a high-school aged liver recipient who goes to Forest Grove High School. His video is about 1.5 minutes long. If you are not an organ recipient and want to share his story, you are welcome to. **Show video</a:t>
            </a:r>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2A946F-09DE-406D-9C9F-2214980C0A8A}" type="slidenum">
              <a:rPr lang="en-US" altLang="en-US" smtClean="0"/>
              <a:pPr fontAlgn="base">
                <a:spcBef>
                  <a:spcPct val="0"/>
                </a:spcBef>
                <a:spcAft>
                  <a:spcPct val="0"/>
                </a:spcAft>
                <a:defRPr/>
              </a:pPr>
              <a:t>20</a:t>
            </a:fld>
            <a:endParaRPr lang="en-US" altLang="en-US" dirty="0"/>
          </a:p>
        </p:txBody>
      </p:sp>
    </p:spTree>
    <p:extLst>
      <p:ext uri="{BB962C8B-B14F-4D97-AF65-F5344CB8AC3E}">
        <p14:creationId xmlns:p14="http://schemas.microsoft.com/office/powerpoint/2010/main" val="3780003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i="0" u="none" dirty="0"/>
              <a:t>Please</a:t>
            </a:r>
            <a:r>
              <a:rPr lang="en-US" altLang="en-US" b="0" i="0" u="none" baseline="0" dirty="0"/>
              <a:t> note that this Power Point is designed for a high school audience.  The goal is simply to raise awareness of living kidney donation, not promote it.</a:t>
            </a:r>
          </a:p>
          <a:p>
            <a:pPr eaLnBrk="1" hangingPunct="1">
              <a:spcBef>
                <a:spcPct val="0"/>
              </a:spcBef>
            </a:pPr>
            <a:endParaRPr lang="en-US" altLang="en-US" b="0" i="0" u="none" baseline="0" dirty="0"/>
          </a:p>
          <a:p>
            <a:pPr eaLnBrk="1" hangingPunct="1">
              <a:spcBef>
                <a:spcPct val="0"/>
              </a:spcBef>
            </a:pPr>
            <a:r>
              <a:rPr lang="en-US" altLang="en-US" b="0" i="0" u="none" baseline="0" dirty="0"/>
              <a:t>If you’d like to learn more about living kidney donation, see the </a:t>
            </a:r>
            <a:r>
              <a:rPr lang="en-US" altLang="en-US" b="1" i="1" u="none" baseline="0" dirty="0"/>
              <a:t>Recycle Yourself:  A Guide to Organ, Eye and Tissue Donation</a:t>
            </a:r>
            <a:r>
              <a:rPr lang="en-US" altLang="en-US" b="0" i="0" u="none" baseline="0" dirty="0"/>
              <a:t> curriculum.</a:t>
            </a:r>
            <a:endParaRPr lang="en-US" altLang="en-US" b="0" i="0" u="none" dirty="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798C1C-E0E4-41F1-AD41-6C63B166B35D}" type="slidenum">
              <a:rPr lang="en-US" altLang="en-US" smtClean="0"/>
              <a:pPr fontAlgn="base">
                <a:spcBef>
                  <a:spcPct val="0"/>
                </a:spcBef>
                <a:spcAft>
                  <a:spcPct val="0"/>
                </a:spcAft>
                <a:defRPr/>
              </a:pPr>
              <a:t>21</a:t>
            </a:fld>
            <a:endParaRPr lang="en-US" altLang="en-US" dirty="0"/>
          </a:p>
        </p:txBody>
      </p:sp>
    </p:spTree>
    <p:extLst>
      <p:ext uri="{BB962C8B-B14F-4D97-AF65-F5344CB8AC3E}">
        <p14:creationId xmlns:p14="http://schemas.microsoft.com/office/powerpoint/2010/main" val="128687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i="1" dirty="0">
                <a:latin typeface="Arial" pitchFamily="34" charset="0"/>
                <a:cs typeface="Arial" pitchFamily="34" charset="0"/>
              </a:rPr>
              <a:t>OPTIONAL SLIDE</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a:solidFill>
                  <a:schemeClr val="bg1"/>
                </a:solidFill>
              </a:rPr>
              <a:t>Ask students to: Write down on the back of your evaluation one thing you learned today</a:t>
            </a:r>
          </a:p>
          <a:p>
            <a:pPr eaLnBrk="1" hangingPunct="1">
              <a:spcBef>
                <a:spcPct val="0"/>
              </a:spcBef>
            </a:pPr>
            <a:endParaRPr lang="en-US" altLang="en-US" dirty="0"/>
          </a:p>
          <a:p>
            <a:pPr eaLnBrk="1" hangingPunct="1">
              <a:spcBef>
                <a:spcPct val="0"/>
              </a:spcBef>
            </a:pPr>
            <a:r>
              <a:rPr lang="en-US" altLang="en-US" dirty="0"/>
              <a:t>#1-over 75</a:t>
            </a:r>
          </a:p>
          <a:p>
            <a:pPr eaLnBrk="1" hangingPunct="1">
              <a:spcBef>
                <a:spcPct val="0"/>
              </a:spcBef>
            </a:pPr>
            <a:endParaRPr lang="en-US" altLang="en-US" dirty="0"/>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2A946F-09DE-406D-9C9F-2214980C0A8A}" type="slidenum">
              <a:rPr lang="en-US" altLang="en-US" smtClean="0"/>
              <a:pPr fontAlgn="base">
                <a:spcBef>
                  <a:spcPct val="0"/>
                </a:spcBef>
                <a:spcAft>
                  <a:spcPct val="0"/>
                </a:spcAft>
                <a:defRPr/>
              </a:pPr>
              <a:t>22</a:t>
            </a:fld>
            <a:endParaRPr lang="en-US" altLang="en-US" dirty="0"/>
          </a:p>
        </p:txBody>
      </p:sp>
    </p:spTree>
    <p:extLst>
      <p:ext uri="{BB962C8B-B14F-4D97-AF65-F5344CB8AC3E}">
        <p14:creationId xmlns:p14="http://schemas.microsoft.com/office/powerpoint/2010/main" val="1287359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Brainstorm</a:t>
            </a:r>
            <a:r>
              <a:rPr lang="en-US" altLang="en-US" baseline="0" dirty="0"/>
              <a:t> ideas for school projects with the students, perhaps for extra credit opportunities.</a:t>
            </a:r>
            <a:endParaRPr lang="en-US" altLang="en-US" dirty="0"/>
          </a:p>
        </p:txBody>
      </p:sp>
      <p:sp>
        <p:nvSpPr>
          <p:cNvPr id="92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4711F2-961B-4CE9-94AF-B0B32EABD427}" type="slidenum">
              <a:rPr lang="en-US" altLang="en-US" smtClean="0"/>
              <a:pPr fontAlgn="base">
                <a:spcBef>
                  <a:spcPct val="0"/>
                </a:spcBef>
                <a:spcAft>
                  <a:spcPct val="0"/>
                </a:spcAft>
                <a:defRPr/>
              </a:pPr>
              <a:t>23</a:t>
            </a:fld>
            <a:endParaRPr lang="en-US" altLang="en-US" dirty="0"/>
          </a:p>
        </p:txBody>
      </p:sp>
    </p:spTree>
    <p:extLst>
      <p:ext uri="{BB962C8B-B14F-4D97-AF65-F5344CB8AC3E}">
        <p14:creationId xmlns:p14="http://schemas.microsoft.com/office/powerpoint/2010/main" val="3837741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show if you have</a:t>
            </a:r>
            <a:r>
              <a:rPr lang="en-US" baseline="0" dirty="0"/>
              <a:t> time. This will close the presentation. Click on the picture to play the video.</a:t>
            </a:r>
          </a:p>
          <a:p>
            <a:endParaRPr lang="en-US" baseline="0" dirty="0"/>
          </a:p>
          <a:p>
            <a:r>
              <a:rPr lang="en-US" baseline="0" dirty="0"/>
              <a:t>This video is 3 minutes, 30 seconds</a:t>
            </a:r>
          </a:p>
          <a:p>
            <a:endParaRPr lang="en-US" dirty="0"/>
          </a:p>
        </p:txBody>
      </p:sp>
      <p:sp>
        <p:nvSpPr>
          <p:cNvPr id="4" name="Slide Number Placeholder 3"/>
          <p:cNvSpPr>
            <a:spLocks noGrp="1"/>
          </p:cNvSpPr>
          <p:nvPr>
            <p:ph type="sldNum" sz="quarter" idx="10"/>
          </p:nvPr>
        </p:nvSpPr>
        <p:spPr/>
        <p:txBody>
          <a:bodyPr/>
          <a:lstStyle/>
          <a:p>
            <a:pPr>
              <a:defRPr/>
            </a:pPr>
            <a:fld id="{3D927EBF-7B5C-4180-8BC8-73796B7BF36B}" type="slidenum">
              <a:rPr lang="en-US" smtClean="0"/>
              <a:pPr>
                <a:defRPr/>
              </a:pPr>
              <a:t>24</a:t>
            </a:fld>
            <a:endParaRPr lang="en-US" dirty="0"/>
          </a:p>
        </p:txBody>
      </p:sp>
    </p:spTree>
    <p:extLst>
      <p:ext uri="{BB962C8B-B14F-4D97-AF65-F5344CB8AC3E}">
        <p14:creationId xmlns:p14="http://schemas.microsoft.com/office/powerpoint/2010/main" val="2861642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Ask</a:t>
            </a:r>
            <a:r>
              <a:rPr lang="en-US" altLang="en-US" baseline="0" dirty="0"/>
              <a:t> for any other questions</a:t>
            </a:r>
          </a:p>
          <a:p>
            <a:pPr eaLnBrk="1" hangingPunct="1">
              <a:spcBef>
                <a:spcPct val="0"/>
              </a:spcBef>
            </a:pPr>
            <a:endParaRPr lang="en-US" altLang="en-US" baseline="0" dirty="0"/>
          </a:p>
          <a:p>
            <a:pPr eaLnBrk="1" hangingPunct="1">
              <a:spcBef>
                <a:spcPct val="0"/>
              </a:spcBef>
            </a:pPr>
            <a:r>
              <a:rPr lang="en-US" altLang="en-US" baseline="0" dirty="0"/>
              <a:t>Evaluations: PRESENTER NAME (give your name), SCHOOL NAME (Name of school).</a:t>
            </a:r>
          </a:p>
          <a:p>
            <a:pPr eaLnBrk="1" hangingPunct="1">
              <a:spcBef>
                <a:spcPct val="0"/>
              </a:spcBef>
            </a:pPr>
            <a:r>
              <a:rPr lang="en-US" altLang="en-US" baseline="0" dirty="0"/>
              <a:t>Additional questions at bottom of evaluation. If time and you’re comfortable, you can answer the questions. If not, send them to Donate Life </a:t>
            </a:r>
            <a:r>
              <a:rPr lang="en-US" altLang="en-US" baseline="0" dirty="0" err="1"/>
              <a:t>COnnectictu</a:t>
            </a:r>
            <a:r>
              <a:rPr lang="en-US" altLang="en-US" baseline="0" dirty="0"/>
              <a:t> and we can do our best to get the answers back to the teachers to share.</a:t>
            </a:r>
          </a:p>
          <a:p>
            <a:pPr eaLnBrk="1" hangingPunct="1">
              <a:spcBef>
                <a:spcPct val="0"/>
              </a:spcBef>
            </a:pPr>
            <a:endParaRPr lang="en-US" altLang="en-US" baseline="0" dirty="0"/>
          </a:p>
          <a:p>
            <a:pPr eaLnBrk="1" hangingPunct="1">
              <a:spcBef>
                <a:spcPct val="0"/>
              </a:spcBef>
            </a:pPr>
            <a:r>
              <a:rPr lang="en-US" altLang="en-US" baseline="0" dirty="0"/>
              <a:t> </a:t>
            </a:r>
          </a:p>
          <a:p>
            <a:pPr eaLnBrk="1" hangingPunct="1">
              <a:spcBef>
                <a:spcPct val="0"/>
              </a:spcBef>
            </a:pPr>
            <a:endParaRPr lang="en-US" altLang="en-US" baseline="0" dirty="0"/>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CBD19BF-8D6B-43C9-8A17-2A6A84DC5F58}" type="slidenum">
              <a:rPr lang="en-US" altLang="en-US" smtClean="0"/>
              <a:pPr fontAlgn="base">
                <a:spcBef>
                  <a:spcPct val="0"/>
                </a:spcBef>
                <a:spcAft>
                  <a:spcPct val="0"/>
                </a:spcAft>
                <a:defRPr/>
              </a:pPr>
              <a:t>25</a:t>
            </a:fld>
            <a:endParaRPr lang="en-US" altLang="en-US" dirty="0"/>
          </a:p>
        </p:txBody>
      </p:sp>
    </p:spTree>
    <p:extLst>
      <p:ext uri="{BB962C8B-B14F-4D97-AF65-F5344CB8AC3E}">
        <p14:creationId xmlns:p14="http://schemas.microsoft.com/office/powerpoint/2010/main" val="232789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t>It’s partly thanks to our amazing partnership with the DMV that I’m here today!  </a:t>
            </a:r>
            <a:r>
              <a:rPr lang="en-US" sz="1200" baseline="0" dirty="0">
                <a:latin typeface="+mn-lt"/>
                <a:cs typeface="Arial" pitchFamily="34" charset="0"/>
              </a:rPr>
              <a:t>How many of you already have a driver’s permit, license or ID?  </a:t>
            </a:r>
          </a:p>
          <a:p>
            <a:pPr eaLnBrk="1" hangingPunct="1">
              <a:spcBef>
                <a:spcPct val="0"/>
              </a:spcBef>
            </a:pPr>
            <a:endParaRPr lang="en-US" sz="1200" baseline="0" dirty="0">
              <a:latin typeface="+mn-lt"/>
              <a:cs typeface="Arial" pitchFamily="34" charset="0"/>
            </a:endParaRPr>
          </a:p>
          <a:p>
            <a:pPr eaLnBrk="1" hangingPunct="1">
              <a:spcBef>
                <a:spcPct val="0"/>
              </a:spcBef>
            </a:pPr>
            <a:r>
              <a:rPr lang="en-US" sz="1200" baseline="0" dirty="0">
                <a:latin typeface="+mn-lt"/>
                <a:cs typeface="Arial" pitchFamily="34" charset="0"/>
              </a:rPr>
              <a:t>How many of you have a red heart?</a:t>
            </a:r>
          </a:p>
          <a:p>
            <a:pPr eaLnBrk="1" hangingPunct="1">
              <a:spcBef>
                <a:spcPct val="0"/>
              </a:spcBef>
            </a:pPr>
            <a:endParaRPr lang="en-US" sz="1200" baseline="0" dirty="0">
              <a:latin typeface="+mn-lt"/>
              <a:cs typeface="Arial" pitchFamily="34" charset="0"/>
            </a:endParaRPr>
          </a:p>
          <a:p>
            <a:pPr eaLnBrk="1" hangingPunct="1">
              <a:spcBef>
                <a:spcPct val="0"/>
              </a:spcBef>
            </a:pPr>
            <a:endParaRPr lang="en-US" sz="1200" baseline="0" dirty="0">
              <a:latin typeface="+mn-lt"/>
              <a:cs typeface="Arial" pitchFamily="34" charset="0"/>
            </a:endParaRPr>
          </a:p>
          <a:p>
            <a:pPr eaLnBrk="1" hangingPunct="1">
              <a:spcBef>
                <a:spcPct val="0"/>
              </a:spcBef>
            </a:pPr>
            <a:r>
              <a:rPr lang="en-US" sz="1200" baseline="0" dirty="0">
                <a:latin typeface="+mn-lt"/>
                <a:cs typeface="Arial" pitchFamily="34" charset="0"/>
              </a:rPr>
              <a:t>If you haven’t been, then you should know that when you go to DMV to get your permit, license, or ID, they will ask you (and the form you fill out will too) “Do you wish to register as an organ, eye and tissue donor?”</a:t>
            </a:r>
          </a:p>
          <a:p>
            <a:pPr eaLnBrk="1" hangingPunct="1">
              <a:spcBef>
                <a:spcPct val="0"/>
              </a:spcBef>
            </a:pPr>
            <a:endParaRPr lang="en-US" sz="1200" baseline="0" dirty="0">
              <a:latin typeface="+mn-lt"/>
              <a:cs typeface="Arial" pitchFamily="34" charset="0"/>
            </a:endParaRPr>
          </a:p>
          <a:p>
            <a:pPr eaLnBrk="1" hangingPunct="1">
              <a:spcBef>
                <a:spcPct val="0"/>
              </a:spcBef>
            </a:pPr>
            <a:r>
              <a:rPr lang="en-US" sz="1200" baseline="0" dirty="0">
                <a:latin typeface="+mn-lt"/>
                <a:cs typeface="Arial" pitchFamily="34" charset="0"/>
              </a:rPr>
              <a:t>Saying yes means you willing to donate your tissue and organs after you die.</a:t>
            </a:r>
          </a:p>
          <a:p>
            <a:pPr eaLnBrk="1" hangingPunct="1">
              <a:spcBef>
                <a:spcPct val="0"/>
              </a:spcBef>
            </a:pPr>
            <a:r>
              <a:rPr lang="en-US" sz="1200" i="1" baseline="0" dirty="0">
                <a:latin typeface="+mn-lt"/>
                <a:cs typeface="Arial" pitchFamily="34" charset="0"/>
              </a:rPr>
              <a:t>After I die, I wish to donate… </a:t>
            </a:r>
          </a:p>
          <a:p>
            <a:endParaRPr lang="en-US" dirty="0"/>
          </a:p>
        </p:txBody>
      </p:sp>
      <p:sp>
        <p:nvSpPr>
          <p:cNvPr id="4" name="Slide Number Placeholder 3"/>
          <p:cNvSpPr>
            <a:spLocks noGrp="1"/>
          </p:cNvSpPr>
          <p:nvPr>
            <p:ph type="sldNum" sz="quarter" idx="10"/>
          </p:nvPr>
        </p:nvSpPr>
        <p:spPr/>
        <p:txBody>
          <a:bodyPr/>
          <a:lstStyle/>
          <a:p>
            <a:pPr>
              <a:defRPr/>
            </a:pPr>
            <a:fld id="{3D927EBF-7B5C-4180-8BC8-73796B7BF36B}" type="slidenum">
              <a:rPr lang="en-US" smtClean="0"/>
              <a:pPr>
                <a:defRPr/>
              </a:pPr>
              <a:t>3</a:t>
            </a:fld>
            <a:endParaRPr lang="en-US" dirty="0"/>
          </a:p>
        </p:txBody>
      </p:sp>
    </p:spTree>
    <p:extLst>
      <p:ext uri="{BB962C8B-B14F-4D97-AF65-F5344CB8AC3E}">
        <p14:creationId xmlns:p14="http://schemas.microsoft.com/office/powerpoint/2010/main" val="425240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000" dirty="0"/>
              <a:t>Although people in our region </a:t>
            </a:r>
            <a:r>
              <a:rPr lang="en-US" altLang="en-US" sz="1000" baseline="0" dirty="0"/>
              <a:t>often register, they do not always talk to their families about donation. Some people do not want to register at all.  Why do you think that is? How do you think people usually learn about donation (if they are not lucky enough to have us visit their classroom?)</a:t>
            </a:r>
            <a:endParaRPr lang="en-US" altLang="en-US" sz="1000" dirty="0"/>
          </a:p>
          <a:p>
            <a:pPr eaLnBrk="1" hangingPunct="1">
              <a:spcBef>
                <a:spcPct val="0"/>
              </a:spcBef>
            </a:pPr>
            <a:endParaRPr lang="en-US" altLang="en-US" sz="1000" dirty="0"/>
          </a:p>
          <a:p>
            <a:pPr eaLnBrk="1" hangingPunct="1">
              <a:spcBef>
                <a:spcPct val="0"/>
              </a:spcBef>
            </a:pPr>
            <a:r>
              <a:rPr lang="en-US" altLang="en-US" sz="1000" dirty="0"/>
              <a:t>At Donate Life Connecticut</a:t>
            </a:r>
            <a:r>
              <a:rPr lang="en-US" altLang="en-US" sz="1000" baseline="0" dirty="0"/>
              <a:t> we hear a lot of interesting reasons… and sadly, most are based in fears, myths, and incorrect information!  It is very common for people to believe what they see in movies or on TV.</a:t>
            </a:r>
            <a:endParaRPr lang="en-US" altLang="en-US" sz="1000" i="1" dirty="0"/>
          </a:p>
          <a:p>
            <a:pPr eaLnBrk="1" hangingPunct="1">
              <a:spcBef>
                <a:spcPct val="0"/>
              </a:spcBef>
            </a:pPr>
            <a:endParaRPr lang="en-US" altLang="en-US" sz="1000" dirty="0"/>
          </a:p>
          <a:p>
            <a:pPr eaLnBrk="1" hangingPunct="1">
              <a:spcBef>
                <a:spcPct val="0"/>
              </a:spcBef>
            </a:pPr>
            <a:r>
              <a:rPr lang="en-US" altLang="en-US" sz="1000" i="1" dirty="0"/>
              <a:t>*Click</a:t>
            </a:r>
            <a:r>
              <a:rPr lang="en-US" altLang="en-US" sz="1000" i="1" baseline="0" dirty="0"/>
              <a:t> through each bullet point</a:t>
            </a:r>
          </a:p>
          <a:p>
            <a:pPr eaLnBrk="1" hangingPunct="1">
              <a:spcBef>
                <a:spcPct val="0"/>
              </a:spcBef>
            </a:pPr>
            <a:endParaRPr lang="en-US" altLang="en-US" sz="1000" i="1" baseline="0" dirty="0"/>
          </a:p>
          <a:p>
            <a:pPr eaLnBrk="1" hangingPunct="1">
              <a:spcBef>
                <a:spcPct val="0"/>
              </a:spcBef>
            </a:pPr>
            <a:r>
              <a:rPr lang="en-US" altLang="en-US" sz="1000" i="1" baseline="0" dirty="0"/>
              <a:t>Points for further discussion: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baseline="0" dirty="0"/>
              <a:t>Why does Hollywood portray donation so incorrectly?</a:t>
            </a:r>
            <a:endParaRPr lang="en-US" sz="1000" dirty="0"/>
          </a:p>
          <a:p>
            <a:pPr marL="171450" lvl="0" indent="-171450">
              <a:buFont typeface="Arial" panose="020B0604020202020204" pitchFamily="34" charset="0"/>
              <a:buChar char="•"/>
            </a:pPr>
            <a:r>
              <a:rPr lang="en-US" sz="1000" dirty="0"/>
              <a:t>Doctors are not involved in the donation process.  They do everything they can to save your life, and do not know (or care) if you are a registered donor!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dirty="0"/>
              <a:t>All major religions in the US support donation for the purpose of a life-saving transplant.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dirty="0"/>
              <a:t>Age or past medical issues may not prevent your ability to donate.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dirty="0">
                <a:solidFill>
                  <a:schemeClr val="bg1"/>
                </a:solidFill>
                <a:latin typeface="Franklin Gothic Medium" panose="020B0603020102020204" pitchFamily="34" charset="0"/>
              </a:rPr>
              <a:t>You don’t have to wait to go to DMV to register. You</a:t>
            </a:r>
            <a:r>
              <a:rPr lang="en-US" sz="1000" baseline="0" dirty="0">
                <a:solidFill>
                  <a:schemeClr val="bg1"/>
                </a:solidFill>
                <a:latin typeface="Franklin Gothic Medium" panose="020B0603020102020204" pitchFamily="34" charset="0"/>
              </a:rPr>
              <a:t> can become a registered donor at the age 16 with parent consent at </a:t>
            </a:r>
            <a:r>
              <a:rPr lang="en-US" sz="1000" baseline="0" dirty="0" err="1">
                <a:solidFill>
                  <a:schemeClr val="bg1"/>
                </a:solidFill>
                <a:latin typeface="Franklin Gothic Medium" panose="020B0603020102020204" pitchFamily="34" charset="0"/>
              </a:rPr>
              <a:t>registerme.org</a:t>
            </a:r>
            <a:r>
              <a:rPr lang="en-US" sz="1000" baseline="0" dirty="0">
                <a:solidFill>
                  <a:schemeClr val="bg1"/>
                </a:solidFill>
                <a:latin typeface="Franklin Gothic Medium" panose="020B0603020102020204" pitchFamily="34" charset="0"/>
              </a:rPr>
              <a:t> or with a paper form.</a:t>
            </a:r>
            <a:endParaRPr lang="en-US" sz="1000" dirty="0"/>
          </a:p>
          <a:p>
            <a:pPr marL="0" lvl="0" indent="0">
              <a:buFont typeface="Arial" panose="020B0604020202020204" pitchFamily="34" charset="0"/>
              <a:buNone/>
            </a:pPr>
            <a:endParaRPr lang="en-US" sz="1000" i="1" dirty="0"/>
          </a:p>
          <a:p>
            <a:pPr marL="0" lvl="0" indent="0">
              <a:buFont typeface="Arial" panose="020B0604020202020204" pitchFamily="34" charset="0"/>
              <a:buNone/>
            </a:pPr>
            <a:r>
              <a:rPr lang="en-US" sz="1000" i="1" dirty="0"/>
              <a:t>Other Facts you can discuss:</a:t>
            </a:r>
          </a:p>
          <a:p>
            <a:pPr marL="171450" lvl="0" indent="-171450">
              <a:buFont typeface="Arial" panose="020B0604020202020204" pitchFamily="34" charset="0"/>
              <a:buChar char="•"/>
            </a:pPr>
            <a:r>
              <a:rPr lang="en-US" sz="1000" dirty="0"/>
              <a:t>Donation costs your family nothing. </a:t>
            </a:r>
          </a:p>
          <a:p>
            <a:pPr marL="171450" lvl="0" indent="-171450">
              <a:buFont typeface="Arial" panose="020B0604020202020204" pitchFamily="34" charset="0"/>
              <a:buChar char="•"/>
            </a:pPr>
            <a:r>
              <a:rPr lang="en-US" sz="1000" dirty="0"/>
              <a:t>Buying or selling organs is a federal crime.</a:t>
            </a:r>
          </a:p>
          <a:p>
            <a:pPr marL="171450" lvl="0" indent="-171450">
              <a:buFont typeface="Arial" panose="020B0604020202020204" pitchFamily="34" charset="0"/>
              <a:buChar char="•"/>
            </a:pPr>
            <a:r>
              <a:rPr lang="en-US" sz="1000" dirty="0"/>
              <a:t>Donation does not interfere with funeral arrangements.</a:t>
            </a:r>
          </a:p>
        </p:txBody>
      </p:sp>
      <p:sp>
        <p:nvSpPr>
          <p:cNvPr id="4" name="Slide Number Placeholder 3"/>
          <p:cNvSpPr>
            <a:spLocks noGrp="1"/>
          </p:cNvSpPr>
          <p:nvPr>
            <p:ph type="sldNum" sz="quarter" idx="10"/>
          </p:nvPr>
        </p:nvSpPr>
        <p:spPr/>
        <p:txBody>
          <a:bodyPr/>
          <a:lstStyle/>
          <a:p>
            <a:pPr>
              <a:defRPr/>
            </a:pPr>
            <a:fld id="{3D927EBF-7B5C-4180-8BC8-73796B7BF36B}" type="slidenum">
              <a:rPr lang="en-US" smtClean="0"/>
              <a:pPr>
                <a:defRPr/>
              </a:pPr>
              <a:t>4</a:t>
            </a:fld>
            <a:endParaRPr lang="en-US" dirty="0"/>
          </a:p>
        </p:txBody>
      </p:sp>
    </p:spTree>
    <p:extLst>
      <p:ext uri="{BB962C8B-B14F-4D97-AF65-F5344CB8AC3E}">
        <p14:creationId xmlns:p14="http://schemas.microsoft.com/office/powerpoint/2010/main" val="136427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US" sz="1050" i="1" dirty="0">
                <a:sym typeface="Wingdings" pitchFamily="2" charset="2"/>
              </a:rPr>
              <a:t>Ask students to raise their hand if they know someone impacted by donation /</a:t>
            </a:r>
            <a:r>
              <a:rPr lang="en-US" sz="1050" i="1" baseline="0" dirty="0">
                <a:sym typeface="Wingdings" pitchFamily="2" charset="2"/>
              </a:rPr>
              <a:t> </a:t>
            </a:r>
            <a:r>
              <a:rPr lang="en-US" sz="1050" i="1" dirty="0">
                <a:sym typeface="Wingdings" pitchFamily="2" charset="2"/>
              </a:rPr>
              <a:t>transplant.  </a:t>
            </a:r>
            <a:r>
              <a:rPr lang="en-US" sz="1050" i="1" u="sng" dirty="0">
                <a:sym typeface="Wingdings" pitchFamily="2" charset="2"/>
              </a:rPr>
              <a:t>If they are willing</a:t>
            </a:r>
            <a:r>
              <a:rPr lang="en-US" sz="1050" i="1" dirty="0">
                <a:sym typeface="Wingdings" pitchFamily="2" charset="2"/>
              </a:rPr>
              <a:t>, invite them to share their story.</a:t>
            </a:r>
            <a:endParaRPr lang="en-US" sz="1050" dirty="0">
              <a:cs typeface="Arial" pitchFamily="34" charset="0"/>
            </a:endParaRPr>
          </a:p>
          <a:p>
            <a:pPr eaLnBrk="1" hangingPunct="1">
              <a:lnSpc>
                <a:spcPct val="90000"/>
              </a:lnSpc>
              <a:spcBef>
                <a:spcPct val="0"/>
              </a:spcBef>
            </a:pPr>
            <a:endParaRPr lang="en-US" sz="1050" dirty="0">
              <a:cs typeface="Arial" pitchFamily="34" charset="0"/>
            </a:endParaRPr>
          </a:p>
          <a:p>
            <a:pPr eaLnBrk="1" hangingPunct="1">
              <a:lnSpc>
                <a:spcPct val="90000"/>
              </a:lnSpc>
              <a:spcBef>
                <a:spcPct val="0"/>
              </a:spcBef>
            </a:pPr>
            <a:r>
              <a:rPr lang="en-US" sz="1050" dirty="0">
                <a:cs typeface="Arial" pitchFamily="34" charset="0"/>
              </a:rPr>
              <a:t>The need for healthy, transplantable organs has reached crisis levels</a:t>
            </a:r>
            <a:r>
              <a:rPr lang="en-US" sz="1050" baseline="0" dirty="0">
                <a:cs typeface="Arial" pitchFamily="34" charset="0"/>
              </a:rPr>
              <a:t> throughout the United States.  As you can see, since the 90’s, the number of deceased and living donors has stayed somewhat constant, whereas the number of people needing an organ transplant has risen dramatically.  </a:t>
            </a:r>
            <a:r>
              <a:rPr lang="en-US" sz="1050" dirty="0">
                <a:cs typeface="Arial" pitchFamily="34" charset="0"/>
              </a:rPr>
              <a:t>There are MANY waiting for an organ transplant, but comparatively few donors.    </a:t>
            </a:r>
          </a:p>
          <a:p>
            <a:pPr eaLnBrk="1" hangingPunct="1">
              <a:lnSpc>
                <a:spcPct val="90000"/>
              </a:lnSpc>
              <a:spcBef>
                <a:spcPct val="0"/>
              </a:spcBef>
            </a:pPr>
            <a:endParaRPr lang="en-US" sz="1050" b="1" dirty="0">
              <a:cs typeface="Arial" pitchFamily="34" charset="0"/>
            </a:endParaRPr>
          </a:p>
          <a:p>
            <a:pPr eaLnBrk="1" hangingPunct="1">
              <a:lnSpc>
                <a:spcPct val="90000"/>
              </a:lnSpc>
              <a:spcBef>
                <a:spcPct val="0"/>
              </a:spcBef>
            </a:pPr>
            <a:endParaRPr lang="en-US" sz="1050" dirty="0">
              <a:cs typeface="Arial" pitchFamily="34" charset="0"/>
            </a:endParaRPr>
          </a:p>
          <a:p>
            <a:pPr marL="171450" indent="-171450" eaLnBrk="1" hangingPunct="1">
              <a:lnSpc>
                <a:spcPct val="90000"/>
              </a:lnSpc>
              <a:spcBef>
                <a:spcPct val="0"/>
              </a:spcBef>
              <a:buFont typeface="Arial" panose="020B0604020202020204" pitchFamily="34" charset="0"/>
              <a:buChar char="•"/>
            </a:pPr>
            <a:r>
              <a:rPr lang="en-US" sz="1050" dirty="0">
                <a:cs typeface="Arial" pitchFamily="34" charset="0"/>
              </a:rPr>
              <a:t>This data shows ONLY the number of people on the waiting list for </a:t>
            </a:r>
            <a:r>
              <a:rPr lang="en-US" sz="1050" u="sng" dirty="0">
                <a:cs typeface="Arial" pitchFamily="34" charset="0"/>
              </a:rPr>
              <a:t>organ</a:t>
            </a:r>
            <a:r>
              <a:rPr lang="en-US" sz="1050" dirty="0">
                <a:cs typeface="Arial" pitchFamily="34" charset="0"/>
              </a:rPr>
              <a:t> transplants.  </a:t>
            </a:r>
          </a:p>
          <a:p>
            <a:pPr marL="171450" indent="-171450" eaLnBrk="1" hangingPunct="1">
              <a:lnSpc>
                <a:spcPct val="90000"/>
              </a:lnSpc>
              <a:spcBef>
                <a:spcPct val="0"/>
              </a:spcBef>
              <a:buFont typeface="Arial" panose="020B0604020202020204" pitchFamily="34" charset="0"/>
              <a:buChar char="•"/>
            </a:pPr>
            <a:r>
              <a:rPr lang="en-US" sz="1050" dirty="0">
                <a:cs typeface="Arial" pitchFamily="34" charset="0"/>
              </a:rPr>
              <a:t>This data does NOT reflect the hundreds of thousands more people who could benefit from tissue and cornea transplants.  </a:t>
            </a:r>
          </a:p>
          <a:p>
            <a:pPr marL="171450" indent="-171450" eaLnBrk="1" hangingPunct="1">
              <a:lnSpc>
                <a:spcPct val="90000"/>
              </a:lnSpc>
              <a:spcBef>
                <a:spcPct val="0"/>
              </a:spcBef>
              <a:buFont typeface="Arial" panose="020B0604020202020204" pitchFamily="34" charset="0"/>
              <a:buChar char="•"/>
            </a:pPr>
            <a:r>
              <a:rPr lang="en-US" sz="1050" dirty="0">
                <a:cs typeface="Arial" pitchFamily="34" charset="0"/>
              </a:rPr>
              <a:t>Neither does it reflect those WAITING to be placed on the waiting list!  </a:t>
            </a:r>
          </a:p>
          <a:p>
            <a:pPr eaLnBrk="1" hangingPunct="1">
              <a:spcBef>
                <a:spcPct val="0"/>
              </a:spcBef>
            </a:pPr>
            <a:r>
              <a:rPr lang="en-US" altLang="en-US" sz="1050" dirty="0"/>
              <a:t> 	</a:t>
            </a:r>
          </a:p>
          <a:p>
            <a:pPr eaLnBrk="1" hangingPunct="1">
              <a:spcBef>
                <a:spcPct val="0"/>
              </a:spcBef>
            </a:pPr>
            <a:r>
              <a:rPr lang="en-US" altLang="en-US" sz="1050" dirty="0"/>
              <a:t>Based on UNOS numbers</a:t>
            </a:r>
          </a:p>
          <a:p>
            <a:pPr eaLnBrk="1" hangingPunct="1">
              <a:spcBef>
                <a:spcPct val="0"/>
              </a:spcBef>
            </a:pPr>
            <a:endParaRPr lang="en-US" altLang="en-US" sz="1050" dirty="0"/>
          </a:p>
          <a:p>
            <a:pPr eaLnBrk="1" hangingPunct="1">
              <a:spcBef>
                <a:spcPct val="0"/>
              </a:spcBef>
            </a:pPr>
            <a:r>
              <a:rPr lang="en-US" sz="1050" b="0" i="0" u="none" strike="noStrike" kern="1200" dirty="0">
                <a:solidFill>
                  <a:schemeClr val="tx1"/>
                </a:solidFill>
                <a:effectLst/>
                <a:latin typeface="+mn-lt"/>
                <a:ea typeface="+mn-ea"/>
                <a:cs typeface="+mn-cs"/>
              </a:rPr>
              <a:t>		</a:t>
            </a:r>
            <a:r>
              <a:rPr lang="en-US" sz="1050" b="1" i="0" u="none" strike="noStrike" kern="1200" dirty="0">
                <a:solidFill>
                  <a:schemeClr val="tx1"/>
                </a:solidFill>
                <a:effectLst/>
                <a:latin typeface="+mn-lt"/>
                <a:ea typeface="+mn-ea"/>
                <a:cs typeface="+mn-cs"/>
              </a:rPr>
              <a:t>1995</a:t>
            </a:r>
            <a:r>
              <a:rPr lang="en-US" sz="1050" b="1" dirty="0"/>
              <a:t> 	</a:t>
            </a:r>
            <a:r>
              <a:rPr lang="en-US" sz="1050" b="1" i="0" u="none" strike="noStrike" kern="1200" dirty="0">
                <a:solidFill>
                  <a:schemeClr val="tx1"/>
                </a:solidFill>
                <a:effectLst/>
                <a:latin typeface="+mn-lt"/>
                <a:ea typeface="+mn-ea"/>
                <a:cs typeface="+mn-cs"/>
              </a:rPr>
              <a:t>2000</a:t>
            </a:r>
            <a:r>
              <a:rPr lang="en-US" sz="1050" b="1" dirty="0"/>
              <a:t> 	</a:t>
            </a:r>
            <a:r>
              <a:rPr lang="en-US" sz="1050" b="1" i="0" u="none" strike="noStrike" kern="1200" dirty="0">
                <a:solidFill>
                  <a:schemeClr val="tx1"/>
                </a:solidFill>
                <a:effectLst/>
                <a:latin typeface="+mn-lt"/>
                <a:ea typeface="+mn-ea"/>
                <a:cs typeface="+mn-cs"/>
              </a:rPr>
              <a:t>2005</a:t>
            </a:r>
            <a:r>
              <a:rPr lang="en-US" sz="1050" b="1" dirty="0"/>
              <a:t> 	</a:t>
            </a:r>
            <a:r>
              <a:rPr lang="en-US" sz="1050" b="1" i="0" u="none" strike="noStrike" kern="1200" dirty="0">
                <a:solidFill>
                  <a:schemeClr val="tx1"/>
                </a:solidFill>
                <a:effectLst/>
                <a:latin typeface="+mn-lt"/>
                <a:ea typeface="+mn-ea"/>
                <a:cs typeface="+mn-cs"/>
              </a:rPr>
              <a:t>2010</a:t>
            </a:r>
            <a:r>
              <a:rPr lang="en-US" sz="1050" b="1" dirty="0"/>
              <a:t> 	</a:t>
            </a:r>
            <a:r>
              <a:rPr lang="en-US" sz="1050" b="1" i="0" u="none" strike="noStrike" kern="1200" dirty="0">
                <a:solidFill>
                  <a:schemeClr val="tx1"/>
                </a:solidFill>
                <a:effectLst/>
                <a:latin typeface="+mn-lt"/>
                <a:ea typeface="+mn-ea"/>
                <a:cs typeface="+mn-cs"/>
              </a:rPr>
              <a:t>2015</a:t>
            </a:r>
            <a:r>
              <a:rPr lang="en-US" sz="1050" b="1" dirty="0"/>
              <a:t> </a:t>
            </a:r>
            <a:br>
              <a:rPr lang="en-US" sz="1050" dirty="0"/>
            </a:br>
            <a:r>
              <a:rPr lang="en-US" sz="1050" b="0" i="0" u="none" strike="noStrike" kern="1200" dirty="0">
                <a:solidFill>
                  <a:schemeClr val="tx1"/>
                </a:solidFill>
                <a:effectLst/>
                <a:latin typeface="+mn-lt"/>
                <a:ea typeface="+mn-ea"/>
                <a:cs typeface="+mn-cs"/>
              </a:rPr>
              <a:t>Living Donors</a:t>
            </a:r>
            <a:r>
              <a:rPr lang="en-US" sz="1050" dirty="0"/>
              <a:t> 	</a:t>
            </a:r>
            <a:r>
              <a:rPr lang="en-US" sz="1050" b="0" i="0" u="none" strike="noStrike" kern="1200" dirty="0">
                <a:solidFill>
                  <a:schemeClr val="tx1"/>
                </a:solidFill>
                <a:effectLst/>
                <a:latin typeface="+mn-lt"/>
                <a:ea typeface="+mn-ea"/>
                <a:cs typeface="+mn-cs"/>
              </a:rPr>
              <a:t>3496</a:t>
            </a:r>
            <a:r>
              <a:rPr lang="en-US" sz="1050" dirty="0"/>
              <a:t> 	</a:t>
            </a:r>
            <a:r>
              <a:rPr lang="en-US" sz="1050" b="0" i="0" u="none" strike="noStrike" kern="1200" dirty="0">
                <a:solidFill>
                  <a:schemeClr val="tx1"/>
                </a:solidFill>
                <a:effectLst/>
                <a:latin typeface="+mn-lt"/>
                <a:ea typeface="+mn-ea"/>
                <a:cs typeface="+mn-cs"/>
              </a:rPr>
              <a:t>5957</a:t>
            </a:r>
            <a:r>
              <a:rPr lang="en-US" sz="1050" dirty="0"/>
              <a:t> 	</a:t>
            </a:r>
            <a:r>
              <a:rPr lang="en-US" sz="1050" b="0" i="0" u="none" strike="noStrike" kern="1200" dirty="0">
                <a:solidFill>
                  <a:schemeClr val="tx1"/>
                </a:solidFill>
                <a:effectLst/>
                <a:latin typeface="+mn-lt"/>
                <a:ea typeface="+mn-ea"/>
                <a:cs typeface="+mn-cs"/>
              </a:rPr>
              <a:t>6904</a:t>
            </a:r>
            <a:r>
              <a:rPr lang="en-US" sz="1050" dirty="0"/>
              <a:t> 	</a:t>
            </a:r>
            <a:r>
              <a:rPr lang="en-US" sz="1050" b="0" i="0" u="none" strike="noStrike" kern="1200" dirty="0">
                <a:solidFill>
                  <a:schemeClr val="tx1"/>
                </a:solidFill>
                <a:effectLst/>
                <a:latin typeface="+mn-lt"/>
                <a:ea typeface="+mn-ea"/>
                <a:cs typeface="+mn-cs"/>
              </a:rPr>
              <a:t>6562</a:t>
            </a:r>
            <a:r>
              <a:rPr lang="en-US" sz="1050" dirty="0"/>
              <a:t> 	</a:t>
            </a:r>
            <a:r>
              <a:rPr lang="en-US" sz="1050" b="0" i="0" u="none" strike="noStrike" kern="1200" dirty="0">
                <a:solidFill>
                  <a:schemeClr val="tx1"/>
                </a:solidFill>
                <a:effectLst/>
                <a:latin typeface="+mn-lt"/>
                <a:ea typeface="+mn-ea"/>
                <a:cs typeface="+mn-cs"/>
              </a:rPr>
              <a:t>5992</a:t>
            </a:r>
            <a:r>
              <a:rPr lang="en-US" sz="1050" dirty="0"/>
              <a:t> </a:t>
            </a:r>
            <a:br>
              <a:rPr lang="en-US" sz="1050" dirty="0"/>
            </a:br>
            <a:r>
              <a:rPr lang="en-US" sz="1050" b="0" i="0" u="none" strike="noStrike" kern="1200" dirty="0">
                <a:solidFill>
                  <a:schemeClr val="tx1"/>
                </a:solidFill>
                <a:effectLst/>
                <a:latin typeface="+mn-lt"/>
                <a:ea typeface="+mn-ea"/>
                <a:cs typeface="+mn-cs"/>
              </a:rPr>
              <a:t>Deceased Donors</a:t>
            </a:r>
            <a:r>
              <a:rPr lang="en-US" sz="1050" dirty="0"/>
              <a:t> 	</a:t>
            </a:r>
            <a:r>
              <a:rPr lang="en-US" sz="1050" b="0" i="0" u="none" strike="noStrike" kern="1200" dirty="0">
                <a:solidFill>
                  <a:schemeClr val="tx1"/>
                </a:solidFill>
                <a:effectLst/>
                <a:latin typeface="+mn-lt"/>
                <a:ea typeface="+mn-ea"/>
                <a:cs typeface="+mn-cs"/>
              </a:rPr>
              <a:t>5363</a:t>
            </a:r>
            <a:r>
              <a:rPr lang="en-US" sz="1050" dirty="0"/>
              <a:t> 	</a:t>
            </a:r>
            <a:r>
              <a:rPr lang="en-US" sz="1050" b="0" i="0" u="none" strike="noStrike" kern="1200" dirty="0">
                <a:solidFill>
                  <a:schemeClr val="tx1"/>
                </a:solidFill>
                <a:effectLst/>
                <a:latin typeface="+mn-lt"/>
                <a:ea typeface="+mn-ea"/>
                <a:cs typeface="+mn-cs"/>
              </a:rPr>
              <a:t>5985</a:t>
            </a:r>
            <a:r>
              <a:rPr lang="en-US" sz="1050" dirty="0"/>
              <a:t> 	</a:t>
            </a:r>
            <a:r>
              <a:rPr lang="en-US" sz="1050" b="0" i="0" u="none" strike="noStrike" kern="1200" dirty="0">
                <a:solidFill>
                  <a:schemeClr val="tx1"/>
                </a:solidFill>
                <a:effectLst/>
                <a:latin typeface="+mn-lt"/>
                <a:ea typeface="+mn-ea"/>
                <a:cs typeface="+mn-cs"/>
              </a:rPr>
              <a:t>7593</a:t>
            </a:r>
            <a:r>
              <a:rPr lang="en-US" sz="1050" dirty="0"/>
              <a:t> 	</a:t>
            </a:r>
            <a:r>
              <a:rPr lang="en-US" sz="1050" b="0" i="0" u="none" strike="noStrike" kern="1200" dirty="0">
                <a:solidFill>
                  <a:schemeClr val="tx1"/>
                </a:solidFill>
                <a:effectLst/>
                <a:latin typeface="+mn-lt"/>
                <a:ea typeface="+mn-ea"/>
                <a:cs typeface="+mn-cs"/>
              </a:rPr>
              <a:t>7943</a:t>
            </a:r>
            <a:r>
              <a:rPr lang="en-US" sz="1050" dirty="0"/>
              <a:t> 	</a:t>
            </a:r>
            <a:r>
              <a:rPr lang="en-US" sz="1050" b="0" i="0" u="none" strike="noStrike" kern="1200" dirty="0">
                <a:solidFill>
                  <a:schemeClr val="tx1"/>
                </a:solidFill>
                <a:effectLst/>
                <a:latin typeface="+mn-lt"/>
                <a:ea typeface="+mn-ea"/>
                <a:cs typeface="+mn-cs"/>
              </a:rPr>
              <a:t>9079</a:t>
            </a:r>
            <a:r>
              <a:rPr lang="en-US" sz="1050" dirty="0"/>
              <a:t> </a:t>
            </a:r>
            <a:br>
              <a:rPr lang="en-US" sz="1050" dirty="0"/>
            </a:br>
            <a:r>
              <a:rPr lang="en-US" sz="1050" b="0" i="0" u="none" strike="noStrike" kern="1200" dirty="0">
                <a:solidFill>
                  <a:schemeClr val="tx1"/>
                </a:solidFill>
                <a:effectLst/>
                <a:latin typeface="+mn-lt"/>
                <a:ea typeface="+mn-ea"/>
                <a:cs typeface="+mn-cs"/>
              </a:rPr>
              <a:t>Transplants</a:t>
            </a:r>
            <a:r>
              <a:rPr lang="en-US" sz="1050" dirty="0"/>
              <a:t> 		</a:t>
            </a:r>
            <a:r>
              <a:rPr lang="en-US" sz="1050" b="0" i="0" u="none" strike="noStrike" kern="1200" dirty="0">
                <a:solidFill>
                  <a:schemeClr val="tx1"/>
                </a:solidFill>
                <a:effectLst/>
                <a:latin typeface="+mn-lt"/>
                <a:ea typeface="+mn-ea"/>
                <a:cs typeface="+mn-cs"/>
              </a:rPr>
              <a:t>19396</a:t>
            </a:r>
            <a:r>
              <a:rPr lang="en-US" sz="1050" dirty="0"/>
              <a:t> 	</a:t>
            </a:r>
            <a:r>
              <a:rPr lang="en-US" sz="1050" b="0" i="0" u="none" strike="noStrike" kern="1200" dirty="0">
                <a:solidFill>
                  <a:schemeClr val="tx1"/>
                </a:solidFill>
                <a:effectLst/>
                <a:latin typeface="+mn-lt"/>
                <a:ea typeface="+mn-ea"/>
                <a:cs typeface="+mn-cs"/>
              </a:rPr>
              <a:t>23266</a:t>
            </a:r>
            <a:r>
              <a:rPr lang="en-US" sz="1050" dirty="0"/>
              <a:t> 	</a:t>
            </a:r>
            <a:r>
              <a:rPr lang="en-US" sz="1050" b="0" i="0" u="none" strike="noStrike" kern="1200" dirty="0">
                <a:solidFill>
                  <a:schemeClr val="tx1"/>
                </a:solidFill>
                <a:effectLst/>
                <a:latin typeface="+mn-lt"/>
                <a:ea typeface="+mn-ea"/>
                <a:cs typeface="+mn-cs"/>
              </a:rPr>
              <a:t>28118</a:t>
            </a:r>
            <a:r>
              <a:rPr lang="en-US" sz="1050" dirty="0"/>
              <a:t> 	</a:t>
            </a:r>
            <a:r>
              <a:rPr lang="en-US" sz="1050" b="0" i="0" u="none" strike="noStrike" kern="1200" dirty="0">
                <a:solidFill>
                  <a:schemeClr val="tx1"/>
                </a:solidFill>
                <a:effectLst/>
                <a:latin typeface="+mn-lt"/>
                <a:ea typeface="+mn-ea"/>
                <a:cs typeface="+mn-cs"/>
              </a:rPr>
              <a:t>28662</a:t>
            </a:r>
            <a:r>
              <a:rPr lang="en-US" sz="1050" dirty="0"/>
              <a:t> 	</a:t>
            </a:r>
            <a:r>
              <a:rPr lang="en-US" sz="1050" b="0" i="0" u="none" strike="noStrike" kern="1200" dirty="0">
                <a:solidFill>
                  <a:schemeClr val="tx1"/>
                </a:solidFill>
                <a:effectLst/>
                <a:latin typeface="+mn-lt"/>
                <a:ea typeface="+mn-ea"/>
                <a:cs typeface="+mn-cs"/>
              </a:rPr>
              <a:t>30973</a:t>
            </a:r>
            <a:r>
              <a:rPr lang="en-US" sz="1050" dirty="0"/>
              <a:t> </a:t>
            </a:r>
            <a:br>
              <a:rPr lang="en-US" sz="1050" dirty="0"/>
            </a:br>
            <a:r>
              <a:rPr lang="en-US" sz="1050" b="0" i="0" u="none" strike="noStrike" kern="1200" dirty="0">
                <a:solidFill>
                  <a:schemeClr val="tx1"/>
                </a:solidFill>
                <a:effectLst/>
                <a:latin typeface="+mn-lt"/>
                <a:ea typeface="+mn-ea"/>
                <a:cs typeface="+mn-cs"/>
              </a:rPr>
              <a:t>Waiting List</a:t>
            </a:r>
            <a:r>
              <a:rPr lang="en-US" sz="1050" dirty="0"/>
              <a:t> 		</a:t>
            </a:r>
            <a:r>
              <a:rPr lang="en-US" sz="1050" b="0" i="0" u="none" strike="noStrike" kern="1200" dirty="0">
                <a:solidFill>
                  <a:schemeClr val="tx1"/>
                </a:solidFill>
                <a:effectLst/>
                <a:latin typeface="+mn-lt"/>
                <a:ea typeface="+mn-ea"/>
                <a:cs typeface="+mn-cs"/>
              </a:rPr>
              <a:t>41203</a:t>
            </a:r>
            <a:r>
              <a:rPr lang="en-US" sz="1050" dirty="0"/>
              <a:t> 	</a:t>
            </a:r>
            <a:r>
              <a:rPr lang="en-US" sz="1050" b="0" i="0" u="none" strike="noStrike" kern="1200" dirty="0">
                <a:solidFill>
                  <a:schemeClr val="tx1"/>
                </a:solidFill>
                <a:effectLst/>
                <a:latin typeface="+mn-lt"/>
                <a:ea typeface="+mn-ea"/>
                <a:cs typeface="+mn-cs"/>
              </a:rPr>
              <a:t>74078</a:t>
            </a:r>
            <a:r>
              <a:rPr lang="en-US" sz="1050" dirty="0"/>
              <a:t> 	</a:t>
            </a:r>
            <a:r>
              <a:rPr lang="en-US" sz="1050" b="0" i="0" u="none" strike="noStrike" kern="1200" dirty="0">
                <a:solidFill>
                  <a:schemeClr val="tx1"/>
                </a:solidFill>
                <a:effectLst/>
                <a:latin typeface="+mn-lt"/>
                <a:ea typeface="+mn-ea"/>
                <a:cs typeface="+mn-cs"/>
              </a:rPr>
              <a:t>90526</a:t>
            </a:r>
            <a:r>
              <a:rPr lang="en-US" sz="1050" dirty="0"/>
              <a:t> 	</a:t>
            </a:r>
            <a:r>
              <a:rPr lang="en-US" sz="1050" b="0" i="0" u="none" strike="noStrike" kern="1200" dirty="0">
                <a:solidFill>
                  <a:schemeClr val="tx1"/>
                </a:solidFill>
                <a:effectLst/>
                <a:latin typeface="+mn-lt"/>
                <a:ea typeface="+mn-ea"/>
                <a:cs typeface="+mn-cs"/>
              </a:rPr>
              <a:t>110375</a:t>
            </a:r>
            <a:r>
              <a:rPr lang="en-US" sz="1050" dirty="0"/>
              <a:t> 	</a:t>
            </a:r>
            <a:r>
              <a:rPr lang="en-US" sz="1050" b="0" i="0" u="none" strike="noStrike" kern="1200" dirty="0">
                <a:solidFill>
                  <a:schemeClr val="tx1"/>
                </a:solidFill>
                <a:effectLst/>
                <a:latin typeface="+mn-lt"/>
                <a:ea typeface="+mn-ea"/>
                <a:cs typeface="+mn-cs"/>
              </a:rPr>
              <a:t>122071</a:t>
            </a:r>
            <a:r>
              <a:rPr lang="en-US" sz="1050" dirty="0"/>
              <a:t> </a:t>
            </a:r>
            <a:endParaRPr lang="en-US" altLang="en-US" sz="1050" dirty="0"/>
          </a:p>
        </p:txBody>
      </p:sp>
      <p:sp>
        <p:nvSpPr>
          <p:cNvPr id="92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4711F2-961B-4CE9-94AF-B0B32EABD427}" type="slidenum">
              <a:rPr lang="en-US" altLang="en-US" smtClean="0"/>
              <a:pPr fontAlgn="base">
                <a:spcBef>
                  <a:spcPct val="0"/>
                </a:spcBef>
                <a:spcAft>
                  <a:spcPct val="0"/>
                </a:spcAft>
                <a:defRPr/>
              </a:pPr>
              <a:t>5</a:t>
            </a:fld>
            <a:endParaRPr lang="en-US" altLang="en-US" dirty="0"/>
          </a:p>
        </p:txBody>
      </p:sp>
    </p:spTree>
    <p:extLst>
      <p:ext uri="{BB962C8B-B14F-4D97-AF65-F5344CB8AC3E}">
        <p14:creationId xmlns:p14="http://schemas.microsoft.com/office/powerpoint/2010/main" val="185604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050" baseline="0" dirty="0"/>
              <a:t>Alarmingly,  there is even more of a need with </a:t>
            </a:r>
            <a:r>
              <a:rPr lang="en-US" sz="1050" dirty="0"/>
              <a:t>some ethnic groups, due to a high incidence of conditions such as high blood pressure or diabetes, both of which can lead to the need for a kidney transplant.</a:t>
            </a:r>
          </a:p>
          <a:p>
            <a:endParaRPr lang="en-US" sz="1050" dirty="0"/>
          </a:p>
          <a:p>
            <a:r>
              <a:rPr lang="en-US" sz="1050" dirty="0"/>
              <a:t>African, Native, Asian,</a:t>
            </a:r>
            <a:r>
              <a:rPr lang="en-US" sz="1050" baseline="0" dirty="0"/>
              <a:t> </a:t>
            </a:r>
            <a:r>
              <a:rPr lang="en-US" sz="1050" dirty="0"/>
              <a:t>and Hispanic</a:t>
            </a:r>
            <a:r>
              <a:rPr lang="en-US" sz="1050" baseline="0" dirty="0"/>
              <a:t> Americans</a:t>
            </a:r>
            <a:r>
              <a:rPr lang="en-US" sz="1050" dirty="0"/>
              <a:t> are 3 times more likely than Caucasians to suffer from end-stage kidney disease, often as the result of high blood pressure and other conditions that can damage the kidneys.  </a:t>
            </a:r>
          </a:p>
          <a:p>
            <a:endParaRPr lang="en-US" sz="1050" dirty="0"/>
          </a:p>
          <a:p>
            <a:r>
              <a:rPr lang="en-US" sz="1050" dirty="0"/>
              <a:t>Genetics</a:t>
            </a:r>
            <a:r>
              <a:rPr lang="en-US" sz="1050" baseline="0" dirty="0"/>
              <a:t> and lifestyle choices contribute to the higher rates of these acquired conditions.  </a:t>
            </a:r>
          </a:p>
          <a:p>
            <a:endParaRPr lang="en-US" sz="1050" baseline="0" dirty="0"/>
          </a:p>
          <a:p>
            <a:r>
              <a:rPr lang="en-US" sz="1050" baseline="0" dirty="0"/>
              <a:t>Possible discussion question (recommended for advanced classes / mature groups):</a:t>
            </a:r>
          </a:p>
          <a:p>
            <a:endParaRPr lang="en-US" sz="1050" baseline="0" dirty="0"/>
          </a:p>
          <a:p>
            <a:r>
              <a:rPr lang="en-US" sz="1050" baseline="0" dirty="0"/>
              <a:t>It’s important to note that while communities of color make up 56% of the waiting list – a disproportionately high percent! -  they are in fact less likely to register as donors.   (AKA more likely to need a transplant, but less likely to donate).  Why do you think this may be?</a:t>
            </a:r>
          </a:p>
          <a:p>
            <a:endParaRPr lang="en-US" sz="1050" baseline="0" dirty="0"/>
          </a:p>
          <a:p>
            <a:pPr marL="171450" indent="-171450">
              <a:buFont typeface="Arial" panose="020B0604020202020204" pitchFamily="34" charset="0"/>
              <a:buChar char="•"/>
            </a:pPr>
            <a:r>
              <a:rPr lang="en-US" sz="1050" baseline="0" dirty="0"/>
              <a:t>Cultural taboos: for example, talking about death is not permitted</a:t>
            </a:r>
          </a:p>
          <a:p>
            <a:pPr marL="171450" indent="-171450">
              <a:buFont typeface="Arial" panose="020B0604020202020204" pitchFamily="34" charset="0"/>
              <a:buChar char="•"/>
            </a:pPr>
            <a:r>
              <a:rPr lang="en-US" sz="1050" baseline="0" dirty="0"/>
              <a:t>Language barriers</a:t>
            </a:r>
          </a:p>
          <a:p>
            <a:pPr marL="171450" indent="-171450">
              <a:buFont typeface="Arial" panose="020B0604020202020204" pitchFamily="34" charset="0"/>
              <a:buChar char="•"/>
            </a:pPr>
            <a:r>
              <a:rPr lang="en-US" sz="1050" baseline="0" dirty="0"/>
              <a:t>Socioeconomic factors contributing to poor lifestyle &amp; health choices</a:t>
            </a:r>
          </a:p>
          <a:p>
            <a:pPr marL="171450" indent="-171450">
              <a:buFont typeface="Arial" panose="020B0604020202020204" pitchFamily="34" charset="0"/>
              <a:buChar char="•"/>
            </a:pPr>
            <a:r>
              <a:rPr lang="en-US" sz="1050" baseline="0" dirty="0"/>
              <a:t>Fear or mistrust of medical system &amp; doctors</a:t>
            </a:r>
            <a:endParaRPr lang="en-US" sz="1050" dirty="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798C1C-E0E4-41F1-AD41-6C63B166B35D}" type="slidenum">
              <a:rPr lang="en-US" altLang="en-US" smtClean="0"/>
              <a:pPr fontAlgn="base">
                <a:spcBef>
                  <a:spcPct val="0"/>
                </a:spcBef>
                <a:spcAft>
                  <a:spcPct val="0"/>
                </a:spcAft>
                <a:defRPr/>
              </a:pPr>
              <a:t>6</a:t>
            </a:fld>
            <a:endParaRPr lang="en-US" altLang="en-US" dirty="0"/>
          </a:p>
        </p:txBody>
      </p:sp>
    </p:spTree>
    <p:extLst>
      <p:ext uri="{BB962C8B-B14F-4D97-AF65-F5344CB8AC3E}">
        <p14:creationId xmlns:p14="http://schemas.microsoft.com/office/powerpoint/2010/main" val="331765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u="sng" dirty="0"/>
              <a:t>Discussion</a:t>
            </a:r>
            <a:r>
              <a:rPr lang="en-US" altLang="en-US" sz="1000" u="sng" baseline="0" dirty="0"/>
              <a:t> prompt:</a:t>
            </a:r>
          </a:p>
          <a:p>
            <a:pPr eaLnBrk="1" hangingPunct="1">
              <a:spcBef>
                <a:spcPct val="0"/>
              </a:spcBef>
            </a:pPr>
            <a:r>
              <a:rPr lang="en-US" altLang="en-US" sz="1000" baseline="0" dirty="0"/>
              <a:t>How do you imagine it must feel, waiting and hoping you’ll get your lifesaving transplant?  Ask students for adjectives (scary, </a:t>
            </a:r>
            <a:r>
              <a:rPr lang="en-US" altLang="en-US" sz="1000" baseline="0" dirty="0" err="1"/>
              <a:t>nervewracking</a:t>
            </a:r>
            <a:r>
              <a:rPr lang="en-US" altLang="en-US" sz="1000" baseline="0" dirty="0"/>
              <a:t>, etc.)</a:t>
            </a:r>
          </a:p>
          <a:p>
            <a:pPr eaLnBrk="1" hangingPunct="1">
              <a:spcBef>
                <a:spcPct val="0"/>
              </a:spcBef>
            </a:pPr>
            <a:endParaRPr lang="en-US" altLang="en-US" sz="1000" baseline="0" dirty="0"/>
          </a:p>
          <a:p>
            <a:r>
              <a:rPr lang="en-US" sz="1000" i="1" baseline="0" dirty="0"/>
              <a:t>Playing the “Alysia’s story” video is optional; it is 1 minute, 32 seconds long.</a:t>
            </a:r>
            <a:endParaRPr lang="en-US" sz="1000" i="1" dirty="0"/>
          </a:p>
          <a:p>
            <a:endParaRPr lang="en-US" sz="1000" b="1" u="none"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u="none" dirty="0"/>
              <a:t>Being</a:t>
            </a:r>
            <a:r>
              <a:rPr lang="en-US" sz="1000" b="0" u="none" baseline="0" dirty="0"/>
              <a:t> placed on the waiting list is not automatic.  Because there are so few organs available, professionals must be sure that an individual is stable – emotionally, physically and financially – in order to ensure that they can take care of their new organ for the rest of their life.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0" u="non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i="1" u="none" baseline="0" dirty="0"/>
              <a:t>Playing the “</a:t>
            </a:r>
            <a:r>
              <a:rPr lang="en-US" sz="1000" b="0" i="1" kern="1200" dirty="0">
                <a:solidFill>
                  <a:schemeClr val="tx1"/>
                </a:solidFill>
                <a:effectLst/>
                <a:latin typeface="+mn-lt"/>
                <a:ea typeface="+mn-ea"/>
                <a:cs typeface="+mn-cs"/>
              </a:rPr>
              <a:t>How the national organ transplant waiting list works” video is optional, it is 1 minute, 35 seconds long. </a:t>
            </a:r>
            <a:endParaRPr lang="en-US" sz="1000" b="1" i="1" u="none" dirty="0"/>
          </a:p>
          <a:p>
            <a:endParaRPr lang="en-US" sz="1000" b="1" u="none" dirty="0"/>
          </a:p>
          <a:p>
            <a:r>
              <a:rPr lang="en-US" sz="1000" b="1" u="none" dirty="0"/>
              <a:t>Frequently Asked Questions</a:t>
            </a:r>
          </a:p>
          <a:p>
            <a:endParaRPr lang="en-US" sz="1000" u="sng" dirty="0"/>
          </a:p>
          <a:p>
            <a:r>
              <a:rPr lang="en-US" sz="1000" u="sng" dirty="0"/>
              <a:t>What determines whether people get on the list?</a:t>
            </a:r>
          </a:p>
          <a:p>
            <a:r>
              <a:rPr lang="en-US" sz="1000" dirty="0"/>
              <a:t>This decision is based on the status of the patient’s health, his or her medical and social history, and the expectation of their stability after the transplant takes place. </a:t>
            </a:r>
          </a:p>
          <a:p>
            <a:endParaRPr lang="en-US" sz="1000" dirty="0"/>
          </a:p>
          <a:p>
            <a:r>
              <a:rPr lang="en-US" sz="1000" u="sng" dirty="0"/>
              <a:t>How long do people stay on the waiting list?</a:t>
            </a:r>
          </a:p>
          <a:p>
            <a:r>
              <a:rPr lang="en-US" sz="1000" dirty="0"/>
              <a:t>Those on the national waiting list may wait days, months, or even years. Many medical and logistical criteria impact the time an individual spends on the waiting list, including: • Blood type and size of organ needed • Distance between donor and recipient • Medical urgency • Immune-system matching UNOS provides detailed statistics on the waiting list. </a:t>
            </a:r>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2A946F-09DE-406D-9C9F-2214980C0A8A}" type="slidenum">
              <a:rPr lang="en-US" altLang="en-US" smtClean="0"/>
              <a:pPr fontAlgn="base">
                <a:spcBef>
                  <a:spcPct val="0"/>
                </a:spcBef>
                <a:spcAft>
                  <a:spcPct val="0"/>
                </a:spcAft>
                <a:defRPr/>
              </a:pPr>
              <a:t>7</a:t>
            </a:fld>
            <a:endParaRPr lang="en-US" altLang="en-US" dirty="0"/>
          </a:p>
        </p:txBody>
      </p:sp>
    </p:spTree>
    <p:extLst>
      <p:ext uri="{BB962C8B-B14F-4D97-AF65-F5344CB8AC3E}">
        <p14:creationId xmlns:p14="http://schemas.microsoft.com/office/powerpoint/2010/main" val="204338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How many lives</a:t>
            </a:r>
            <a:r>
              <a:rPr lang="en-US" baseline="0" dirty="0"/>
              <a:t> are impacted by donation in Connecticut?  </a:t>
            </a:r>
          </a:p>
          <a:p>
            <a:endParaRPr lang="en-US" baseline="0" dirty="0"/>
          </a:p>
          <a:p>
            <a:r>
              <a:rPr lang="en-US" baseline="0" dirty="0"/>
              <a:t>Cornea transplants are transplants made possible by donors in Connecticut, not necessarily occurring in Connecticut. Note that sometimes corneas are donated and used for research.</a:t>
            </a:r>
          </a:p>
          <a:p>
            <a:endParaRPr lang="en-US" baseline="0" dirty="0"/>
          </a:p>
          <a:p>
            <a:r>
              <a:rPr lang="en-US" i="1" baseline="0" dirty="0"/>
              <a:t>Before revealing the number of organ donors, ask the students to guess how many they think there were, given how many people register.  </a:t>
            </a:r>
          </a:p>
          <a:p>
            <a:endParaRPr lang="en-US" i="1" baseline="0" dirty="0"/>
          </a:p>
          <a:p>
            <a:r>
              <a:rPr lang="en-US" i="1" baseline="0" dirty="0"/>
              <a:t>Nationally</a:t>
            </a:r>
            <a:r>
              <a:rPr lang="en-US" i="0" baseline="0" dirty="0"/>
              <a:t>, less than 1% of the general population are eligible to be organ donors, while being a tissue/cornea donors is much more common.</a:t>
            </a:r>
          </a:p>
          <a:p>
            <a:pPr eaLnBrk="1" hangingPunct="1">
              <a:spcBef>
                <a:spcPct val="0"/>
              </a:spcBef>
            </a:pPr>
            <a:endParaRPr lang="en-US" alt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Ask students,</a:t>
            </a:r>
            <a:r>
              <a:rPr lang="en-US" altLang="en-US" baseline="0" dirty="0"/>
              <a:t> </a:t>
            </a:r>
            <a:r>
              <a:rPr lang="en-US" altLang="en-US" baseline="0" dirty="0">
                <a:solidFill>
                  <a:schemeClr val="bg1"/>
                </a:solidFill>
                <a:latin typeface="Franklin Gothic Medium" panose="020B0603020102020204" pitchFamily="34" charset="0"/>
              </a:rPr>
              <a:t>w</a:t>
            </a:r>
            <a:r>
              <a:rPr lang="en-US" dirty="0">
                <a:solidFill>
                  <a:schemeClr val="bg1"/>
                </a:solidFill>
                <a:latin typeface="Franklin Gothic Medium" panose="020B0603020102020204" pitchFamily="34" charset="0"/>
              </a:rPr>
              <a:t>hy are these numbers so low?</a:t>
            </a:r>
          </a:p>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798C1C-E0E4-41F1-AD41-6C63B166B35D}" type="slidenum">
              <a:rPr lang="en-US" altLang="en-US" smtClean="0"/>
              <a:pPr fontAlgn="base">
                <a:spcBef>
                  <a:spcPct val="0"/>
                </a:spcBef>
                <a:spcAft>
                  <a:spcPct val="0"/>
                </a:spcAft>
                <a:defRPr/>
              </a:pPr>
              <a:t>8</a:t>
            </a:fld>
            <a:endParaRPr lang="en-US" altLang="en-US" dirty="0"/>
          </a:p>
        </p:txBody>
      </p:sp>
    </p:spTree>
    <p:extLst>
      <p:ext uri="{BB962C8B-B14F-4D97-AF65-F5344CB8AC3E}">
        <p14:creationId xmlns:p14="http://schemas.microsoft.com/office/powerpoint/2010/main" val="242187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Move to next slide, to explain</a:t>
            </a:r>
            <a:r>
              <a:rPr lang="en-US" altLang="en-US" baseline="0" dirty="0"/>
              <a:t> what those special circumstances are.</a:t>
            </a:r>
            <a:endParaRPr lang="en-US" altLang="en-US" dirty="0"/>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2A946F-09DE-406D-9C9F-2214980C0A8A}" type="slidenum">
              <a:rPr lang="en-US" altLang="en-US" smtClean="0"/>
              <a:pPr fontAlgn="base">
                <a:spcBef>
                  <a:spcPct val="0"/>
                </a:spcBef>
                <a:spcAft>
                  <a:spcPct val="0"/>
                </a:spcAft>
                <a:defRPr/>
              </a:pPr>
              <a:t>9</a:t>
            </a:fld>
            <a:endParaRPr lang="en-US" altLang="en-US" dirty="0"/>
          </a:p>
        </p:txBody>
      </p:sp>
    </p:spTree>
    <p:extLst>
      <p:ext uri="{BB962C8B-B14F-4D97-AF65-F5344CB8AC3E}">
        <p14:creationId xmlns:p14="http://schemas.microsoft.com/office/powerpoint/2010/main" val="181572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677B7C-0FC1-4357-8C7B-CD788725FC27}" type="datetimeFigureOut">
              <a:rPr lang="en-US" smtClean="0"/>
              <a:pPr/>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35152-10C6-4A26-B8F5-4A909D8487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677B7C-0FC1-4357-8C7B-CD788725FC27}" type="datetimeFigureOut">
              <a:rPr lang="en-US" smtClean="0"/>
              <a:pPr/>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35152-10C6-4A26-B8F5-4A909D8487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677B7C-0FC1-4357-8C7B-CD788725FC27}" type="datetimeFigureOut">
              <a:rPr lang="en-US" smtClean="0"/>
              <a:pPr/>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35152-10C6-4A26-B8F5-4A909D8487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2C6CA1-1388-475A-B3A5-2D7115E3ADE9}" type="datetimeFigureOut">
              <a:rPr lang="en-US" smtClean="0"/>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B80B6-5827-40A9-A7BE-1BEDB6BE584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2C6CA1-1388-475A-B3A5-2D7115E3ADE9}" type="datetimeFigureOut">
              <a:rPr lang="en-US" smtClean="0"/>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B80B6-5827-40A9-A7BE-1BEDB6BE584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2C6CA1-1388-475A-B3A5-2D7115E3ADE9}" type="datetimeFigureOut">
              <a:rPr lang="en-US" smtClean="0"/>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B80B6-5827-40A9-A7BE-1BEDB6BE584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2C6CA1-1388-475A-B3A5-2D7115E3ADE9}" type="datetimeFigureOut">
              <a:rPr lang="en-US" smtClean="0"/>
              <a:t>6/2/20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B80B6-5827-40A9-A7BE-1BEDB6BE584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2C6CA1-1388-475A-B3A5-2D7115E3ADE9}" type="datetimeFigureOut">
              <a:rPr lang="en-US" smtClean="0"/>
              <a:t>6/2/20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B80B6-5827-40A9-A7BE-1BEDB6BE584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2C6CA1-1388-475A-B3A5-2D7115E3ADE9}" type="datetimeFigureOut">
              <a:rPr lang="en-US" smtClean="0"/>
              <a:t>6/2/20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B80B6-5827-40A9-A7BE-1BEDB6BE584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C6CA1-1388-475A-B3A5-2D7115E3ADE9}" type="datetimeFigureOut">
              <a:rPr lang="en-US" smtClean="0"/>
              <a:t>6/2/20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B80B6-5827-40A9-A7BE-1BEDB6BE584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2C6CA1-1388-475A-B3A5-2D7115E3ADE9}" type="datetimeFigureOut">
              <a:rPr lang="en-US" smtClean="0"/>
              <a:t>6/2/20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B80B6-5827-40A9-A7BE-1BEDB6BE58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677B7C-0FC1-4357-8C7B-CD788725FC27}" type="datetimeFigureOut">
              <a:rPr lang="en-US" smtClean="0"/>
              <a:pPr/>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35152-10C6-4A26-B8F5-4A909D8487B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2C6CA1-1388-475A-B3A5-2D7115E3ADE9}" type="datetimeFigureOut">
              <a:rPr lang="en-US" smtClean="0"/>
              <a:t>6/2/20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B80B6-5827-40A9-A7BE-1BEDB6BE584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2C6CA1-1388-475A-B3A5-2D7115E3ADE9}" type="datetimeFigureOut">
              <a:rPr lang="en-US" smtClean="0"/>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B80B6-5827-40A9-A7BE-1BEDB6BE584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2C6CA1-1388-475A-B3A5-2D7115E3ADE9}" type="datetimeFigureOut">
              <a:rPr lang="en-US" smtClean="0"/>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B80B6-5827-40A9-A7BE-1BEDB6BE584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5A3ED6-391C-4FE7-A872-FA685B747288}" type="datetimeFigureOut">
              <a:rPr lang="en-US" smtClean="0"/>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83CEB-4995-411F-A43A-641472BBABAE}"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5A3ED6-391C-4FE7-A872-FA685B747288}" type="datetimeFigureOut">
              <a:rPr lang="en-US" smtClean="0"/>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83CEB-4995-411F-A43A-641472BBABAE}"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5A3ED6-391C-4FE7-A872-FA685B747288}" type="datetimeFigureOut">
              <a:rPr lang="en-US" smtClean="0"/>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83CEB-4995-411F-A43A-641472BBABAE}"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5A3ED6-391C-4FE7-A872-FA685B747288}" type="datetimeFigureOut">
              <a:rPr lang="en-US" smtClean="0"/>
              <a:t>6/2/20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83CEB-4995-411F-A43A-641472BBABAE}"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5A3ED6-391C-4FE7-A872-FA685B747288}" type="datetimeFigureOut">
              <a:rPr lang="en-US" smtClean="0"/>
              <a:t>6/2/20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183CEB-4995-411F-A43A-641472BBABAE}"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5A3ED6-391C-4FE7-A872-FA685B747288}" type="datetimeFigureOut">
              <a:rPr lang="en-US" smtClean="0"/>
              <a:t>6/2/20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183CEB-4995-411F-A43A-641472BBABAE}"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A3ED6-391C-4FE7-A872-FA685B747288}" type="datetimeFigureOut">
              <a:rPr lang="en-US" smtClean="0"/>
              <a:t>6/2/20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183CEB-4995-411F-A43A-641472BBAB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77B7C-0FC1-4357-8C7B-CD788725FC27}" type="datetimeFigureOut">
              <a:rPr lang="en-US" smtClean="0"/>
              <a:pPr/>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35152-10C6-4A26-B8F5-4A909D8487B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5A3ED6-391C-4FE7-A872-FA685B747288}" type="datetimeFigureOut">
              <a:rPr lang="en-US" smtClean="0"/>
              <a:t>6/2/20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83CEB-4995-411F-A43A-641472BBABAE}"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5A3ED6-391C-4FE7-A872-FA685B747288}" type="datetimeFigureOut">
              <a:rPr lang="en-US" smtClean="0"/>
              <a:t>6/2/20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83CEB-4995-411F-A43A-641472BBABAE}"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5A3ED6-391C-4FE7-A872-FA685B747288}" type="datetimeFigureOut">
              <a:rPr lang="en-US" smtClean="0"/>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83CEB-4995-411F-A43A-641472BBABAE}"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5A3ED6-391C-4FE7-A872-FA685B747288}" type="datetimeFigureOut">
              <a:rPr lang="en-US" smtClean="0"/>
              <a:t>6/2/20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83CEB-4995-411F-A43A-641472BBAB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677B7C-0FC1-4357-8C7B-CD788725FC27}" type="datetimeFigureOut">
              <a:rPr lang="en-US" smtClean="0"/>
              <a:pPr/>
              <a:t>6/2/20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35152-10C6-4A26-B8F5-4A909D8487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677B7C-0FC1-4357-8C7B-CD788725FC27}" type="datetimeFigureOut">
              <a:rPr lang="en-US" smtClean="0"/>
              <a:pPr/>
              <a:t>6/2/20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35152-10C6-4A26-B8F5-4A909D8487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677B7C-0FC1-4357-8C7B-CD788725FC27}" type="datetimeFigureOut">
              <a:rPr lang="en-US" smtClean="0"/>
              <a:pPr/>
              <a:t>6/2/20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35152-10C6-4A26-B8F5-4A909D8487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77B7C-0FC1-4357-8C7B-CD788725FC27}" type="datetimeFigureOut">
              <a:rPr lang="en-US" smtClean="0"/>
              <a:pPr/>
              <a:t>6/2/20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35152-10C6-4A26-B8F5-4A909D8487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677B7C-0FC1-4357-8C7B-CD788725FC27}" type="datetimeFigureOut">
              <a:rPr lang="en-US" smtClean="0"/>
              <a:pPr/>
              <a:t>6/2/20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35152-10C6-4A26-B8F5-4A909D8487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677B7C-0FC1-4357-8C7B-CD788725FC27}" type="datetimeFigureOut">
              <a:rPr lang="en-US" smtClean="0"/>
              <a:pPr/>
              <a:t>6/2/20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35152-10C6-4A26-B8F5-4A909D8487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77B7C-0FC1-4357-8C7B-CD788725FC27}" type="datetimeFigureOut">
              <a:rPr lang="en-US" smtClean="0"/>
              <a:pPr/>
              <a:t>6/2/20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35152-10C6-4A26-B8F5-4A909D8487BE}" type="slidenum">
              <a:rPr lang="en-US" smtClean="0"/>
              <a:pPr/>
              <a:t>‹#›</a:t>
            </a:fld>
            <a:endParaRPr lang="en-US"/>
          </a:p>
        </p:txBody>
      </p:sp>
      <p:pic>
        <p:nvPicPr>
          <p:cNvPr id="7" name="Picture 6" descr="C:\Users\adelmaai\AppData\Local\Microsoft\Windows\Temporary Internet Files\Content.Outlook\SWM1VIZK\PPT GRY phase 3 1 (2).jpg"/>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C6CA1-1388-475A-B3A5-2D7115E3ADE9}" type="datetimeFigureOut">
              <a:rPr lang="en-US" smtClean="0"/>
              <a:t>6/2/20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B80B6-5827-40A9-A7BE-1BEDB6BE5848}" type="slidenum">
              <a:rPr lang="en-US" smtClean="0"/>
              <a:t>‹#›</a:t>
            </a:fld>
            <a:endParaRPr lang="en-US"/>
          </a:p>
        </p:txBody>
      </p:sp>
      <p:pic>
        <p:nvPicPr>
          <p:cNvPr id="7" name="Picture 2" descr="C:\Users\adelmaai\AppData\Local\Microsoft\Windows\Temporary Internet Files\Content.Outlook\SWM1VIZK\PPT GRY phase3 3.jpg"/>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A3ED6-391C-4FE7-A872-FA685B747288}" type="datetimeFigureOut">
              <a:rPr lang="en-US" smtClean="0"/>
              <a:t>6/2/20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83CEB-4995-411F-A43A-641472BBABAE}" type="slidenum">
              <a:rPr lang="en-US" smtClean="0"/>
              <a:t>‹#›</a:t>
            </a:fld>
            <a:endParaRPr lang="en-US"/>
          </a:p>
        </p:txBody>
      </p:sp>
      <p:pic>
        <p:nvPicPr>
          <p:cNvPr id="7" name="Picture 2" descr="C:\Users\adelmaai\AppData\Local\Microsoft\Windows\Temporary Internet Files\Content.Outlook\SWM1VIZK\PPT GRY phase 3 4.jpg"/>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1"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a0RknpbZ9MU&amp;list=PLP5wlax1nQ_D4c8bD89U24yvsMKu53c4L&amp;index=7"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ww.youtube.com/watch?v=JmdFF5TikI8" TargetMode="External"/><Relationship Id="rId7" Type="http://schemas.microsoft.com/office/2007/relationships/hdphoto" Target="../media/hdphoto4.wdp"/><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jpeg"/><Relationship Id="rId10" Type="http://schemas.openxmlformats.org/officeDocument/2006/relationships/image" Target="../media/image37.png"/><Relationship Id="rId4" Type="http://schemas.openxmlformats.org/officeDocument/2006/relationships/image" Target="../media/image32.jpeg"/><Relationship Id="rId9"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41.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5.jpg"/><Relationship Id="rId11" Type="http://schemas.openxmlformats.org/officeDocument/2006/relationships/image" Target="../media/image49.jpeg"/><Relationship Id="rId5" Type="http://schemas.openxmlformats.org/officeDocument/2006/relationships/image" Target="../media/image44.png"/><Relationship Id="rId10" Type="http://schemas.openxmlformats.org/officeDocument/2006/relationships/image" Target="../media/image48.jpeg"/><Relationship Id="rId4" Type="http://schemas.openxmlformats.org/officeDocument/2006/relationships/image" Target="../media/image43.png"/><Relationship Id="rId9" Type="http://schemas.openxmlformats.org/officeDocument/2006/relationships/hyperlink" Target="https://youtu.be/NecCmrQC54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52.jpe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cIJkPgwIeRQ"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jpeg"/><Relationship Id="rId7" Type="http://schemas.openxmlformats.org/officeDocument/2006/relationships/hyperlink" Target="http://www.donatelifenw.or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www.donevidanw.org/" TargetMode="External"/><Relationship Id="rId5" Type="http://schemas.openxmlformats.org/officeDocument/2006/relationships/image" Target="../media/image59.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QaM8nduBcU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youtu.be/f4bW9exS6vY"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dirty="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dirty="0"/>
          </a:p>
        </p:txBody>
      </p:sp>
      <p:pic>
        <p:nvPicPr>
          <p:cNvPr id="2052" name="Picture 2" descr="C:\Users\adelmaai\AppData\Local\Microsoft\Windows\Temporary Internet Files\Content.Outlook\SWM1VIZK\PPT GRY phase 3 1 (2).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3" descr="C:\Users\adelmaai\AppData\Local\Microsoft\Windows\Temporary Internet Files\Content.Outlook\SWM1VIZK\PPT GRY phase 3 2.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4" name="TextBox 1"/>
          <p:cNvSpPr txBox="1">
            <a:spLocks noChangeArrowheads="1"/>
          </p:cNvSpPr>
          <p:nvPr/>
        </p:nvSpPr>
        <p:spPr bwMode="auto">
          <a:xfrm>
            <a:off x="381000" y="1302603"/>
            <a:ext cx="5943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Recycle Yourself</a:t>
            </a:r>
            <a:endParaRPr lang="en-US" altLang="en-US" sz="2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055" name="TextBox 3"/>
          <p:cNvSpPr txBox="1">
            <a:spLocks noChangeArrowheads="1"/>
          </p:cNvSpPr>
          <p:nvPr/>
        </p:nvSpPr>
        <p:spPr bwMode="auto">
          <a:xfrm>
            <a:off x="533400" y="1752600"/>
            <a:ext cx="57150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sz="3200" dirty="0">
              <a:solidFill>
                <a:schemeClr val="bg1"/>
              </a:solidFill>
              <a:latin typeface="Franklin Gothic Medium" pitchFamily="34" charset="0"/>
            </a:endParaRPr>
          </a:p>
          <a:p>
            <a:pPr algn="ctr" eaLnBrk="1" hangingPunct="1"/>
            <a:r>
              <a:rPr lang="en-US" alt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Save lives through organ, eye, and tissue donation!</a:t>
            </a:r>
            <a:br>
              <a:rPr lang="en-US" altLang="en-US"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US" alt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eaLnBrk="1" hangingPunct="1"/>
            <a:endParaRPr lang="en-US" altLang="en-US" dirty="0"/>
          </a:p>
        </p:txBody>
      </p:sp>
      <p:pic>
        <p:nvPicPr>
          <p:cNvPr id="2" name="Picture 1" descr="downloa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3810000"/>
            <a:ext cx="2171700" cy="1676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idx="4294967295"/>
          </p:nvPr>
        </p:nvSpPr>
        <p:spPr>
          <a:xfrm>
            <a:off x="0" y="381000"/>
            <a:ext cx="9296400" cy="1143000"/>
          </a:xfrm>
        </p:spPr>
        <p:txBody>
          <a:bodyPr>
            <a:normAutofit/>
          </a:bodyPr>
          <a:lstStyle/>
          <a:p>
            <a:pPr eaLnBrk="1" hangingPunct="1"/>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3 Criteria for Organ Donors</a:t>
            </a:r>
          </a:p>
        </p:txBody>
      </p:sp>
      <p:sp>
        <p:nvSpPr>
          <p:cNvPr id="4" name="TextBox 3"/>
          <p:cNvSpPr txBox="1"/>
          <p:nvPr/>
        </p:nvSpPr>
        <p:spPr>
          <a:xfrm>
            <a:off x="152400" y="1077753"/>
            <a:ext cx="6705600" cy="5139869"/>
          </a:xfrm>
          <a:prstGeom prst="rect">
            <a:avLst/>
          </a:prstGeom>
          <a:noFill/>
        </p:spPr>
        <p:txBody>
          <a:bodyPr wrap="square" rtlCol="0">
            <a:spAutoFit/>
          </a:bodyPr>
          <a:lstStyle/>
          <a:p>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3200">
                <a:solidFill>
                  <a:schemeClr val="bg1"/>
                </a:solidFill>
                <a:latin typeface="Segoe UI" panose="020B0502040204020203" pitchFamily="34" charset="0"/>
                <a:ea typeface="Segoe UI" panose="020B0502040204020203" pitchFamily="34" charset="0"/>
                <a:cs typeface="Segoe UI" panose="020B0502040204020203" pitchFamily="34" charset="0"/>
              </a:rPr>
              <a:t>Donor died in </a:t>
            </a:r>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a hospital. </a:t>
            </a:r>
          </a:p>
          <a:p>
            <a:pPr marL="457200" indent="-457200">
              <a:buFont typeface="Arial" panose="020B0604020202020204" pitchFamily="34" charset="0"/>
              <a:buChar char="•"/>
            </a:pP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Donor was placed on mechanical ventilator prior to death.</a:t>
            </a:r>
          </a:p>
          <a:p>
            <a:pPr marL="914400" lvl="1" indent="-457200">
              <a:buFont typeface="Arial" panose="020B0604020202020204" pitchFamily="34" charset="0"/>
              <a:buChar char="•"/>
            </a:pP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Blood and oxygen continue to flow through the vital organs.</a:t>
            </a:r>
          </a:p>
          <a:p>
            <a:pPr marL="457200" indent="-457200">
              <a:buFont typeface="Arial" panose="020B0604020202020204" pitchFamily="34" charset="0"/>
              <a:buChar char="•"/>
            </a:pP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Severe trauma caused the brain to swell, resulting in brain death.</a:t>
            </a: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a:p>
            <a:pPr marL="914400" lvl="1" indent="-457200">
              <a:buFont typeface="Arial" panose="020B0604020202020204" pitchFamily="34" charset="0"/>
              <a:buChar char="•"/>
            </a:pP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Electricity, blood and oxygen irreversibly cease to flow.  </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34200" y="1295400"/>
            <a:ext cx="2017713" cy="2109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955631" y="3809999"/>
            <a:ext cx="1974850" cy="2109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56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3"/>
          <p:cNvSpPr>
            <a:spLocks noGrp="1"/>
          </p:cNvSpPr>
          <p:nvPr>
            <p:ph type="title" idx="4294967295"/>
          </p:nvPr>
        </p:nvSpPr>
        <p:spPr>
          <a:xfrm>
            <a:off x="0" y="457200"/>
            <a:ext cx="9144000" cy="914400"/>
          </a:xfrm>
        </p:spPr>
        <p:txBody>
          <a:bodyPr>
            <a:normAutofit/>
          </a:bodyPr>
          <a:lstStyle/>
          <a:p>
            <a:pPr eaLnBrk="1" hangingPunct="1"/>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Next Steps</a:t>
            </a:r>
          </a:p>
        </p:txBody>
      </p:sp>
      <p:sp>
        <p:nvSpPr>
          <p:cNvPr id="2" name="TextBox 1"/>
          <p:cNvSpPr txBox="1"/>
          <p:nvPr/>
        </p:nvSpPr>
        <p:spPr>
          <a:xfrm>
            <a:off x="0" y="1487269"/>
            <a:ext cx="9144000" cy="646331"/>
          </a:xfrm>
          <a:prstGeom prst="rect">
            <a:avLst/>
          </a:prstGeom>
          <a:noFill/>
        </p:spPr>
        <p:txBody>
          <a:bodyPr wrap="square" rtlCol="0">
            <a:spAutoFit/>
          </a:bodyPr>
          <a:lstStyle/>
          <a:p>
            <a:pPr algn="ctr"/>
            <a:r>
              <a:rPr lang="en-US" alt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rPr>
              <a:t>If someone </a:t>
            </a:r>
            <a:r>
              <a:rPr lang="en-US" altLang="en-US"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CAN</a:t>
            </a:r>
            <a:r>
              <a:rPr lang="en-US" alt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rPr>
              <a:t> be an organ donor…</a:t>
            </a:r>
            <a:endParaRPr lang="en-US" sz="36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Content Placeholder 4"/>
          <p:cNvSpPr txBox="1">
            <a:spLocks/>
          </p:cNvSpPr>
          <p:nvPr/>
        </p:nvSpPr>
        <p:spPr>
          <a:xfrm>
            <a:off x="685800" y="2362200"/>
            <a:ext cx="4876800" cy="3687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alt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A separate team comes in</a:t>
            </a:r>
            <a:br>
              <a:rPr lang="en-US" alt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US" altLang="en-US"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fontAlgn="auto">
              <a:spcAft>
                <a:spcPts val="0"/>
              </a:spcAft>
            </a:pPr>
            <a:r>
              <a:rPr lang="en-US" alt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The registry is checked</a:t>
            </a:r>
            <a:br>
              <a:rPr lang="en-US" alt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US" altLang="en-US"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fontAlgn="auto">
              <a:spcAft>
                <a:spcPts val="0"/>
              </a:spcAft>
            </a:pPr>
            <a:r>
              <a:rPr lang="en-US" alt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The family is approached</a:t>
            </a:r>
          </a:p>
          <a:p>
            <a:pPr lvl="1" fontAlgn="auto">
              <a:spcAft>
                <a:spcPts val="0"/>
              </a:spcAft>
            </a:pPr>
            <a:r>
              <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If under 18, the family will be asked to authorize donation</a:t>
            </a:r>
            <a:br>
              <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US" altLang="en-US" sz="6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fontAlgn="auto">
              <a:spcAft>
                <a:spcPts val="0"/>
              </a:spcAft>
            </a:pPr>
            <a:r>
              <a:rPr lang="en-US" alt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TALK TO YOUR FAMILY TODAY!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14600"/>
            <a:ext cx="3097213" cy="3097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15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1" y="304800"/>
            <a:ext cx="9144000" cy="1143000"/>
          </a:xfrm>
        </p:spPr>
        <p:txBody>
          <a:bodyPr/>
          <a:lstStyle/>
          <a:p>
            <a:pPr eaLnBrk="1" hangingPunct="1"/>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Organ Recovery</a:t>
            </a:r>
          </a:p>
        </p:txBody>
      </p:sp>
      <p:sp>
        <p:nvSpPr>
          <p:cNvPr id="2" name="TextBox 1"/>
          <p:cNvSpPr txBox="1"/>
          <p:nvPr/>
        </p:nvSpPr>
        <p:spPr>
          <a:xfrm>
            <a:off x="6934200" y="3410857"/>
            <a:ext cx="1752600" cy="369332"/>
          </a:xfrm>
          <a:prstGeom prst="rect">
            <a:avLst/>
          </a:prstGeom>
          <a:noFill/>
        </p:spPr>
        <p:txBody>
          <a:bodyPr wrap="square" rtlCol="0">
            <a:spAutoFit/>
          </a:bodyPr>
          <a:lstStyle/>
          <a:p>
            <a:endParaRPr lang="en-US" dirty="0"/>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906" y="1676400"/>
            <a:ext cx="3201494" cy="2133544"/>
          </a:xfrm>
          <a:prstGeom prst="rect">
            <a:avLst/>
          </a:prstGeom>
        </p:spPr>
      </p:pic>
      <p:sp>
        <p:nvSpPr>
          <p:cNvPr id="4" name="TextBox 3"/>
          <p:cNvSpPr txBox="1"/>
          <p:nvPr/>
        </p:nvSpPr>
        <p:spPr>
          <a:xfrm>
            <a:off x="4191000" y="1600200"/>
            <a:ext cx="4114800" cy="1846659"/>
          </a:xfrm>
          <a:prstGeom prst="rect">
            <a:avLst/>
          </a:prstGeom>
          <a:noFill/>
        </p:spPr>
        <p:txBody>
          <a:bodyPr wrap="square" rtlCol="0">
            <a:spAutoFit/>
          </a:bodyPr>
          <a:lstStyle/>
          <a:p>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The recovery surgery takes place in an operating room, in the same sterile and careful way as in any surgery.</a:t>
            </a:r>
          </a:p>
          <a:p>
            <a:endParaRPr lang="en-US" dirty="0">
              <a:solidFill>
                <a:schemeClr val="bg1"/>
              </a:solidFill>
              <a:latin typeface="Franklin Gothic Medium" panose="020B0603020102020204" pitchFamily="34" charset="0"/>
            </a:endParaRPr>
          </a:p>
        </p:txBody>
      </p:sp>
      <p:sp>
        <p:nvSpPr>
          <p:cNvPr id="5" name="TextBox 4"/>
          <p:cNvSpPr txBox="1"/>
          <p:nvPr/>
        </p:nvSpPr>
        <p:spPr>
          <a:xfrm>
            <a:off x="533400" y="4343400"/>
            <a:ext cx="8839747" cy="1661993"/>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There are no costs to the family for the donation process. </a:t>
            </a:r>
          </a:p>
          <a:p>
            <a:pPr marL="285750" indent="-285750">
              <a:buFont typeface="Arial" panose="020B0604020202020204" pitchFamily="34" charset="0"/>
              <a:buChar char="•"/>
            </a:pPr>
            <a:endPar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Being an organ or tissue donor does not interfere with </a:t>
            </a:r>
            <a:b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funeral arrangements.</a:t>
            </a:r>
          </a:p>
          <a:p>
            <a:pPr marL="285750" indent="-285750">
              <a:buFont typeface="Arial" panose="020B0604020202020204" pitchFamily="34" charset="0"/>
              <a:buChar char="•"/>
            </a:pP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151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381000" y="381000"/>
            <a:ext cx="8229600" cy="1143000"/>
          </a:xfrm>
        </p:spPr>
        <p:txBody>
          <a:bodyPr>
            <a:normAutofit/>
          </a:bodyPr>
          <a:lstStyle/>
          <a:p>
            <a:pPr eaLnBrk="1" hangingPunct="1"/>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Which Organs Can be Donated?</a:t>
            </a:r>
          </a:p>
        </p:txBody>
      </p:sp>
      <p:sp>
        <p:nvSpPr>
          <p:cNvPr id="2" name="TextBox 1"/>
          <p:cNvSpPr txBox="1"/>
          <p:nvPr/>
        </p:nvSpPr>
        <p:spPr>
          <a:xfrm>
            <a:off x="6934200" y="3410857"/>
            <a:ext cx="1752600"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66850"/>
            <a:ext cx="7172325" cy="4781550"/>
          </a:xfrm>
          <a:prstGeom prst="rect">
            <a:avLst/>
          </a:prstGeom>
        </p:spPr>
      </p:pic>
      <p:pic>
        <p:nvPicPr>
          <p:cNvPr id="5"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9268" b="91159" l="9453" r="52188"/>
                    </a14:imgEffect>
                  </a14:imgLayer>
                </a14:imgProps>
              </a:ext>
              <a:ext uri="{28A0092B-C50C-407E-A947-70E740481C1C}">
                <a14:useLocalDpi xmlns:a14="http://schemas.microsoft.com/office/drawing/2010/main" val="0"/>
              </a:ext>
            </a:extLst>
          </a:blip>
          <a:srcRect l="9687" t="29471" r="48126" b="12683"/>
          <a:stretch/>
        </p:blipFill>
        <p:spPr bwMode="auto">
          <a:xfrm>
            <a:off x="7010400" y="5328676"/>
            <a:ext cx="918392" cy="9680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9268" b="91159" l="9453" r="52188"/>
                    </a14:imgEffect>
                  </a14:imgLayer>
                </a14:imgProps>
              </a:ext>
              <a:ext uri="{28A0092B-C50C-407E-A947-70E740481C1C}">
                <a14:useLocalDpi xmlns:a14="http://schemas.microsoft.com/office/drawing/2010/main" val="0"/>
              </a:ext>
            </a:extLst>
          </a:blip>
          <a:srcRect l="9687" t="29471" r="48126" b="12683"/>
          <a:stretch/>
        </p:blipFill>
        <p:spPr bwMode="auto">
          <a:xfrm>
            <a:off x="1524000" y="3261445"/>
            <a:ext cx="809584" cy="8533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9268" b="91159" l="9453" r="52188"/>
                    </a14:imgEffect>
                  </a14:imgLayer>
                </a14:imgProps>
              </a:ext>
              <a:ext uri="{28A0092B-C50C-407E-A947-70E740481C1C}">
                <a14:useLocalDpi xmlns:a14="http://schemas.microsoft.com/office/drawing/2010/main" val="0"/>
              </a:ext>
            </a:extLst>
          </a:blip>
          <a:srcRect l="9687" t="29471" r="48126" b="12683"/>
          <a:stretch/>
        </p:blipFill>
        <p:spPr bwMode="auto">
          <a:xfrm>
            <a:off x="5791200" y="2947081"/>
            <a:ext cx="457200" cy="4819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9236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idx="4294967295"/>
          </p:nvPr>
        </p:nvSpPr>
        <p:spPr>
          <a:xfrm>
            <a:off x="0" y="457200"/>
            <a:ext cx="9220200" cy="5867400"/>
          </a:xfrm>
        </p:spPr>
        <p:txBody>
          <a:bodyPr>
            <a:normAutofit/>
          </a:bodyPr>
          <a:lstStyle/>
          <a:p>
            <a:pPr eaLnBrk="1" hangingPunct="1"/>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One organ donor </a:t>
            </a:r>
            <a:b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br>
            <a:b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br>
            <a:b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br>
            <a:b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br>
            <a:b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br>
            <a:b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br>
            <a:b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can</a:t>
            </a:r>
            <a:r>
              <a:rPr lang="en-US" altLang="en-US" sz="4000" b="1" i="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save up to 8 lives</a:t>
            </a:r>
            <a:endParaRPr lang="en-US" altLang="en-US" sz="4000"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4" descr="https://s-media-cache-ak0.pinimg.com/736x/7b/ff/4f/7bff4f2d9fffd358d9cdce4e981c1bfc--organ-transplant-call-to-ac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53592" t="41769" r="5339" b="29805"/>
          <a:stretch/>
        </p:blipFill>
        <p:spPr bwMode="auto">
          <a:xfrm>
            <a:off x="228600" y="2014494"/>
            <a:ext cx="4293298" cy="29718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https://s-media-cache-ak0.pinimg.com/736x/7b/ff/4f/7bff4f2d9fffd358d9cdce4e981c1bfc--organ-transplant-call-to-ac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53592" t="69196" r="5339" b="2379"/>
          <a:stretch/>
        </p:blipFill>
        <p:spPr bwMode="auto">
          <a:xfrm>
            <a:off x="4735033" y="2014494"/>
            <a:ext cx="4293300" cy="2971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20565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53793" y="5486400"/>
            <a:ext cx="1828800" cy="461665"/>
          </a:xfrm>
          <a:prstGeom prst="rect">
            <a:avLst/>
          </a:prstGeom>
          <a:noFill/>
        </p:spPr>
        <p:txBody>
          <a:bodyPr wrap="square" rtlCol="0">
            <a:spAutoFit/>
          </a:bodyPr>
          <a:lstStyle/>
          <a:p>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3"/>
              </a:rPr>
              <a:t>John’s Story</a:t>
            </a: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19200" y="2505062"/>
            <a:ext cx="2223580" cy="290513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72000" y="2379021"/>
            <a:ext cx="3810000" cy="3031179"/>
          </a:xfrm>
          <a:prstGeom prst="rect">
            <a:avLst/>
          </a:prstGeom>
        </p:spPr>
      </p:pic>
      <p:sp>
        <p:nvSpPr>
          <p:cNvPr id="12" name="Right Arrow 11"/>
          <p:cNvSpPr/>
          <p:nvPr/>
        </p:nvSpPr>
        <p:spPr>
          <a:xfrm rot="2077074">
            <a:off x="4098966" y="3013610"/>
            <a:ext cx="1329409" cy="35030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8" name="TextBox 7"/>
          <p:cNvSpPr txBox="1"/>
          <p:nvPr/>
        </p:nvSpPr>
        <p:spPr>
          <a:xfrm>
            <a:off x="0" y="663714"/>
            <a:ext cx="9144000" cy="707886"/>
          </a:xfrm>
          <a:prstGeom prst="rect">
            <a:avLst/>
          </a:prstGeom>
          <a:noFill/>
        </p:spPr>
        <p:txBody>
          <a:bodyPr wrap="square" rtlCol="0">
            <a:spAutoFit/>
          </a:bodyPr>
          <a:lstStyle/>
          <a:p>
            <a:pPr algn="ctr"/>
            <a:r>
              <a:rPr 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What is a Cornea?</a:t>
            </a:r>
          </a:p>
        </p:txBody>
      </p:sp>
    </p:spTree>
    <p:extLst>
      <p:ext uri="{BB962C8B-B14F-4D97-AF65-F5344CB8AC3E}">
        <p14:creationId xmlns:p14="http://schemas.microsoft.com/office/powerpoint/2010/main" val="396415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7199" y="6096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True or False:</a:t>
            </a:r>
          </a:p>
        </p:txBody>
      </p:sp>
      <p:sp>
        <p:nvSpPr>
          <p:cNvPr id="3" name="Content Placeholder 2"/>
          <p:cNvSpPr>
            <a:spLocks noGrp="1"/>
          </p:cNvSpPr>
          <p:nvPr>
            <p:ph sz="half" idx="4294967295"/>
          </p:nvPr>
        </p:nvSpPr>
        <p:spPr>
          <a:xfrm>
            <a:off x="0" y="2057400"/>
            <a:ext cx="9144000" cy="1066800"/>
          </a:xfrm>
        </p:spPr>
        <p:txBody>
          <a:bodyPr>
            <a:normAutofit fontScale="92500" lnSpcReduction="20000"/>
          </a:bodyPr>
          <a:lstStyle/>
          <a:p>
            <a:pPr marL="0" indent="0" algn="ctr">
              <a:buNone/>
            </a:pPr>
            <a:r>
              <a:rPr lang="en-US" sz="3900" dirty="0">
                <a:solidFill>
                  <a:schemeClr val="bg1"/>
                </a:solidFill>
                <a:latin typeface="Segoe UI" panose="020B0502040204020203" pitchFamily="34" charset="0"/>
                <a:ea typeface="Segoe UI" panose="020B0502040204020203" pitchFamily="34" charset="0"/>
                <a:cs typeface="Segoe UI" panose="020B0502040204020203" pitchFamily="34" charset="0"/>
              </a:rPr>
              <a:t>Donated corneas can restore </a:t>
            </a:r>
            <a:br>
              <a:rPr lang="en-US" sz="39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3900" dirty="0">
                <a:solidFill>
                  <a:schemeClr val="bg1"/>
                </a:solidFill>
                <a:latin typeface="Segoe UI" panose="020B0502040204020203" pitchFamily="34" charset="0"/>
                <a:ea typeface="Segoe UI" panose="020B0502040204020203" pitchFamily="34" charset="0"/>
                <a:cs typeface="Segoe UI" panose="020B0502040204020203" pitchFamily="34" charset="0"/>
              </a:rPr>
              <a:t>sight to the blind.</a:t>
            </a:r>
          </a:p>
          <a:p>
            <a:pPr marL="0" indent="0">
              <a:buNone/>
            </a:pPr>
            <a:endParaRPr lang="en-US" dirty="0">
              <a:solidFill>
                <a:schemeClr val="bg1"/>
              </a:solidFill>
              <a:latin typeface="Franklin Gothic Medium" panose="020B0603020102020204" pitchFamily="34" charset="0"/>
            </a:endParaRPr>
          </a:p>
          <a:p>
            <a:pPr marL="0" indent="0">
              <a:buNone/>
            </a:pPr>
            <a:endParaRPr lang="en-US" dirty="0">
              <a:solidFill>
                <a:schemeClr val="bg1"/>
              </a:solidFill>
              <a:latin typeface="Franklin Gothic Medium" panose="020B0603020102020204" pitchFamily="34" charset="0"/>
            </a:endParaRPr>
          </a:p>
        </p:txBody>
      </p:sp>
      <p:sp>
        <p:nvSpPr>
          <p:cNvPr id="4" name="TextBox 3"/>
          <p:cNvSpPr txBox="1"/>
          <p:nvPr/>
        </p:nvSpPr>
        <p:spPr>
          <a:xfrm>
            <a:off x="322613" y="3581400"/>
            <a:ext cx="8458201" cy="1477328"/>
          </a:xfrm>
          <a:prstGeom prst="rect">
            <a:avLst/>
          </a:prstGeom>
          <a:noFill/>
        </p:spPr>
        <p:txBody>
          <a:bodyPr wrap="square" rtlCol="0">
            <a:spAutoFit/>
          </a:bodyPr>
          <a:lstStyle/>
          <a:p>
            <a:pPr algn="ctr"/>
            <a:r>
              <a:rPr lang="en-US" sz="3000" b="1" dirty="0">
                <a:solidFill>
                  <a:schemeClr val="bg1"/>
                </a:solidFill>
                <a:latin typeface="Segoe UI" panose="020B0502040204020203" pitchFamily="34" charset="0"/>
                <a:ea typeface="Segoe UI" panose="020B0502040204020203" pitchFamily="34" charset="0"/>
                <a:cs typeface="Segoe UI" panose="020B0502040204020203" pitchFamily="34" charset="0"/>
              </a:rPr>
              <a:t>True</a:t>
            </a:r>
            <a:r>
              <a:rPr lang="en-US" sz="3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the cornea is damaged due to injury, disease, infection or a hereditary condition, corneal transplant surgery may be an option.</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240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3"/>
          </p:cNvPr>
          <p:cNvSpPr txBox="1"/>
          <p:nvPr/>
        </p:nvSpPr>
        <p:spPr>
          <a:xfrm>
            <a:off x="7301975" y="4202865"/>
            <a:ext cx="1676400" cy="400110"/>
          </a:xfrm>
          <a:prstGeom prst="rect">
            <a:avLst/>
          </a:prstGeom>
          <a:noFill/>
        </p:spPr>
        <p:txBody>
          <a:bodyPr wrap="square" rtlCol="0">
            <a:spAutoFit/>
          </a:bodyPr>
          <a:lstStyle/>
          <a:p>
            <a:pPr algn="ct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3"/>
              </a:rPr>
              <a:t>Jan’s Story</a:t>
            </a: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3207" y="2220201"/>
            <a:ext cx="1693936" cy="1970800"/>
          </a:xfrm>
          <a:prstGeom prst="rect">
            <a:avLst/>
          </a:prstGeom>
        </p:spPr>
      </p:pic>
      <p:pic>
        <p:nvPicPr>
          <p:cNvPr id="12" name="Picture 4" descr="https://images.iacpublishinglabs.com/reference-production-images/question/aq/700px-394px/difference-between-tendon-ligament_4e41ef22317d61d3.jpg"/>
          <p:cNvPicPr>
            <a:picLocks noChangeAspect="1" noChangeArrowheads="1"/>
          </p:cNvPicPr>
          <p:nvPr/>
        </p:nvPicPr>
        <p:blipFill rotWithShape="1">
          <a:blip r:embed="rId5">
            <a:extLst>
              <a:ext uri="{28A0092B-C50C-407E-A947-70E740481C1C}">
                <a14:useLocalDpi xmlns:a14="http://schemas.microsoft.com/office/drawing/2010/main" val="0"/>
              </a:ext>
            </a:extLst>
          </a:blip>
          <a:srcRect l="12964" r="55149"/>
          <a:stretch/>
        </p:blipFill>
        <p:spPr bwMode="auto">
          <a:xfrm>
            <a:off x="4191000" y="1503342"/>
            <a:ext cx="1481650" cy="261528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3" name="Picture 3"/>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5714" b="89796" l="10000" r="90000">
                        <a14:foregroundMark x1="32174" y1="21633" x2="32174" y2="21633"/>
                        <a14:foregroundMark x1="36957" y1="22041" x2="36957" y2="22041"/>
                        <a14:foregroundMark x1="42174" y1="23265" x2="42174" y2="23265"/>
                        <a14:foregroundMark x1="40435" y1="22041" x2="40435" y2="22041"/>
                        <a14:foregroundMark x1="27826" y1="23265" x2="27826" y2="23265"/>
                        <a14:foregroundMark x1="22174" y1="26122" x2="22174" y2="26122"/>
                      </a14:backgroundRemoval>
                    </a14:imgEffect>
                  </a14:imgLayer>
                </a14:imgProps>
              </a:ext>
              <a:ext uri="{28A0092B-C50C-407E-A947-70E740481C1C}">
                <a14:useLocalDpi xmlns:a14="http://schemas.microsoft.com/office/drawing/2010/main"/>
              </a:ext>
            </a:extLst>
          </a:blip>
          <a:srcRect/>
          <a:stretch>
            <a:fillRect/>
          </a:stretch>
        </p:blipFill>
        <p:spPr bwMode="auto">
          <a:xfrm>
            <a:off x="1820883" y="1563089"/>
            <a:ext cx="2614107" cy="2667001"/>
          </a:xfrm>
          <a:prstGeom prst="rect">
            <a:avLst/>
          </a:prstGeom>
          <a:ln w="9525">
            <a:noFill/>
            <a:miter lim="800000"/>
            <a:headEnd/>
            <a:tailEnd/>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30170" t="1592" r="30427" b="58943"/>
          <a:stretch/>
        </p:blipFill>
        <p:spPr>
          <a:xfrm>
            <a:off x="81479" y="1563089"/>
            <a:ext cx="1975921" cy="2561113"/>
          </a:xfrm>
          <a:prstGeom prst="rect">
            <a:avLst/>
          </a:prstGeom>
        </p:spPr>
      </p:pic>
      <p:sp>
        <p:nvSpPr>
          <p:cNvPr id="21" name="TextBox 20"/>
          <p:cNvSpPr txBox="1"/>
          <p:nvPr/>
        </p:nvSpPr>
        <p:spPr>
          <a:xfrm>
            <a:off x="45492" y="609600"/>
            <a:ext cx="9098508" cy="707886"/>
          </a:xfrm>
          <a:prstGeom prst="rect">
            <a:avLst/>
          </a:prstGeom>
          <a:noFill/>
        </p:spPr>
        <p:txBody>
          <a:bodyPr wrap="square" rtlCol="0">
            <a:spAutoFit/>
          </a:bodyPr>
          <a:lstStyle/>
          <a:p>
            <a:pPr algn="ctr"/>
            <a:r>
              <a:rPr 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Which tissues can be donated?</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1245" y="2870733"/>
            <a:ext cx="1224384" cy="2615289"/>
          </a:xfrm>
          <a:prstGeom prst="rect">
            <a:avLst/>
          </a:prstGeom>
          <a:ln>
            <a:solidFill>
              <a:schemeClr val="tx1"/>
            </a:solidFill>
          </a:ln>
        </p:spPr>
      </p:pic>
      <p:pic>
        <p:nvPicPr>
          <p:cNvPr id="14" name="Object 7" descr="image007"/>
          <p:cNvPicPr>
            <a:picLocks noChangeAspect="1" noChangeArrowheads="1"/>
          </p:cNvPicPr>
          <p:nvPr/>
        </p:nvPicPr>
        <p:blipFill rotWithShape="1">
          <a:blip r:embed="rId10" cstate="screen"/>
          <a:srcRect l="3580" t="5008" r="4196" b="10088"/>
          <a:stretch/>
        </p:blipFill>
        <p:spPr bwMode="auto">
          <a:xfrm>
            <a:off x="228598" y="4388076"/>
            <a:ext cx="2538483" cy="1775014"/>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331"/>
          <a:stretch/>
        </p:blipFill>
        <p:spPr bwMode="auto">
          <a:xfrm>
            <a:off x="3265242" y="4375274"/>
            <a:ext cx="1799033" cy="1787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18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
            <a:ext cx="2725561" cy="2284832"/>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8210" y="609600"/>
            <a:ext cx="2725561" cy="228483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85039" y="533400"/>
            <a:ext cx="2725561" cy="2284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0600" y="1295400"/>
            <a:ext cx="2725561" cy="2284832"/>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295400"/>
            <a:ext cx="2725561" cy="2284832"/>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169" y="1447800"/>
            <a:ext cx="2725561" cy="2284832"/>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2133600"/>
            <a:ext cx="2725561" cy="2284832"/>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6698" y="2209800"/>
            <a:ext cx="2725561" cy="2284832"/>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400" y="2819400"/>
            <a:ext cx="2725561" cy="2284832"/>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52259" y="2209800"/>
            <a:ext cx="2725561" cy="228483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70839" y="2971800"/>
            <a:ext cx="2725561" cy="2284832"/>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2895600"/>
            <a:ext cx="2725561" cy="2284832"/>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99403" y="3581400"/>
            <a:ext cx="2725561" cy="2284832"/>
          </a:xfrm>
          <a:prstGeom prst="rect">
            <a:avLst/>
          </a:prstGeom>
        </p:spPr>
      </p:pic>
      <p:sp>
        <p:nvSpPr>
          <p:cNvPr id="5123" name="Title 1"/>
          <p:cNvSpPr>
            <a:spLocks noGrp="1"/>
          </p:cNvSpPr>
          <p:nvPr>
            <p:ph type="title" idx="4294967295"/>
          </p:nvPr>
        </p:nvSpPr>
        <p:spPr>
          <a:xfrm>
            <a:off x="381000" y="381000"/>
            <a:ext cx="8458200" cy="762000"/>
          </a:xfrm>
        </p:spPr>
        <p:txBody>
          <a:bodyPr>
            <a:normAutofit/>
          </a:bodyPr>
          <a:lstStyle/>
          <a:p>
            <a:pPr eaLnBrk="1" hangingPunct="1"/>
            <a:r>
              <a:rPr lang="en-US" alt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One tissue and eye donor </a:t>
            </a:r>
            <a:endParaRPr lang="en-US" altLang="en-US"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39" y="3963568"/>
            <a:ext cx="2725561" cy="2284832"/>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439" y="3810000"/>
            <a:ext cx="2725561" cy="2284832"/>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267200" y="4039768"/>
            <a:ext cx="2725561" cy="2284832"/>
          </a:xfrm>
          <a:prstGeom prst="rect">
            <a:avLst/>
          </a:prstGeom>
        </p:spPr>
      </p:pic>
      <p:sp>
        <p:nvSpPr>
          <p:cNvPr id="36" name="Title 1"/>
          <p:cNvSpPr txBox="1">
            <a:spLocks/>
          </p:cNvSpPr>
          <p:nvPr/>
        </p:nvSpPr>
        <p:spPr>
          <a:xfrm>
            <a:off x="0" y="5638800"/>
            <a:ext cx="9067800"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can save or enhance over 75 lives</a:t>
            </a:r>
            <a:endParaRPr lang="en-US" altLang="en-US" sz="4000"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33977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ontent Placeholder 2"/>
          <p:cNvSpPr>
            <a:spLocks noGrp="1"/>
          </p:cNvSpPr>
          <p:nvPr>
            <p:ph idx="4294967295"/>
          </p:nvPr>
        </p:nvSpPr>
        <p:spPr>
          <a:xfrm>
            <a:off x="3124200" y="1828800"/>
            <a:ext cx="6019800" cy="1325563"/>
          </a:xfrm>
        </p:spPr>
        <p:txBody>
          <a:bodyPr>
            <a:normAutofit/>
          </a:bodyPr>
          <a:lstStyle/>
          <a:p>
            <a:pPr marL="0" indent="0" algn="ctr" eaLnBrk="1" hangingPunct="1">
              <a:buNone/>
            </a:pPr>
            <a:r>
              <a:rPr lang="en-US" alt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rPr>
              <a:t>Grandma and Grandpa </a:t>
            </a:r>
          </a:p>
          <a:p>
            <a:pPr marL="0" indent="0" algn="ctr" eaLnBrk="1" hangingPunct="1">
              <a:buNone/>
            </a:pPr>
            <a:r>
              <a:rPr lang="en-US" alt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rPr>
              <a:t>can be donors.</a:t>
            </a:r>
          </a:p>
        </p:txBody>
      </p:sp>
      <p:sp>
        <p:nvSpPr>
          <p:cNvPr id="5" name="Title 1"/>
          <p:cNvSpPr txBox="1">
            <a:spLocks/>
          </p:cNvSpPr>
          <p:nvPr/>
        </p:nvSpPr>
        <p:spPr bwMode="auto">
          <a:xfrm>
            <a:off x="685800" y="563088"/>
            <a:ext cx="7848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True or False:</a:t>
            </a:r>
          </a:p>
        </p:txBody>
      </p:sp>
      <p:sp>
        <p:nvSpPr>
          <p:cNvPr id="2" name="TextBox 1"/>
          <p:cNvSpPr txBox="1"/>
          <p:nvPr/>
        </p:nvSpPr>
        <p:spPr>
          <a:xfrm>
            <a:off x="228600" y="4191000"/>
            <a:ext cx="8686800" cy="2015936"/>
          </a:xfrm>
          <a:prstGeom prst="rect">
            <a:avLst/>
          </a:prstGeom>
          <a:noFill/>
        </p:spPr>
        <p:txBody>
          <a:bodyPr wrap="square" rtlCol="0">
            <a:spAutoFit/>
          </a:bodyPr>
          <a:lstStyle/>
          <a:p>
            <a:pPr algn="ctr"/>
            <a:r>
              <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True. </a:t>
            </a:r>
            <a:r>
              <a:rPr lang="en-US" sz="3100" dirty="0">
                <a:solidFill>
                  <a:schemeClr val="bg1"/>
                </a:solidFill>
                <a:latin typeface="Segoe UI" panose="020B0502040204020203" pitchFamily="34" charset="0"/>
                <a:ea typeface="Segoe UI" panose="020B0502040204020203" pitchFamily="34" charset="0"/>
                <a:cs typeface="Segoe UI" panose="020B0502040204020203" pitchFamily="34" charset="0"/>
              </a:rPr>
              <a:t>No one should rule themselves out due to age, health, or medical conditions! Additionally, the criteria required for </a:t>
            </a:r>
            <a:r>
              <a:rPr lang="en-US" sz="3100" i="1" dirty="0">
                <a:solidFill>
                  <a:schemeClr val="bg1"/>
                </a:solidFill>
                <a:latin typeface="Segoe UI" panose="020B0502040204020203" pitchFamily="34" charset="0"/>
                <a:ea typeface="Segoe UI" panose="020B0502040204020203" pitchFamily="34" charset="0"/>
                <a:cs typeface="Segoe UI" panose="020B0502040204020203" pitchFamily="34" charset="0"/>
              </a:rPr>
              <a:t>organ</a:t>
            </a:r>
            <a:r>
              <a:rPr lang="en-US" sz="3100" dirty="0">
                <a:solidFill>
                  <a:schemeClr val="bg1"/>
                </a:solidFill>
                <a:latin typeface="Segoe UI" panose="020B0502040204020203" pitchFamily="34" charset="0"/>
                <a:ea typeface="Segoe UI" panose="020B0502040204020203" pitchFamily="34" charset="0"/>
                <a:cs typeface="Segoe UI" panose="020B0502040204020203" pitchFamily="34" charset="0"/>
              </a:rPr>
              <a:t> donation do not apply to tissue and eye donation. </a:t>
            </a:r>
          </a:p>
        </p:txBody>
      </p:sp>
      <p:grpSp>
        <p:nvGrpSpPr>
          <p:cNvPr id="6" name="Group 5"/>
          <p:cNvGrpSpPr/>
          <p:nvPr/>
        </p:nvGrpSpPr>
        <p:grpSpPr>
          <a:xfrm>
            <a:off x="534807" y="1190100"/>
            <a:ext cx="3329103" cy="2904012"/>
            <a:chOff x="534807" y="1134588"/>
            <a:chExt cx="3329103" cy="2904012"/>
          </a:xfrm>
        </p:grpSpPr>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artisticChalkSketch/>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4807" y="1134588"/>
              <a:ext cx="3329103" cy="290401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190100"/>
              <a:ext cx="3169405" cy="2772300"/>
            </a:xfrm>
            <a:prstGeom prst="rect">
              <a:avLst/>
            </a:prstGeom>
          </p:spPr>
        </p:pic>
      </p:grpSp>
    </p:spTree>
    <p:extLst>
      <p:ext uri="{BB962C8B-B14F-4D97-AF65-F5344CB8AC3E}">
        <p14:creationId xmlns:p14="http://schemas.microsoft.com/office/powerpoint/2010/main" val="40205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0"/>
          <p:cNvSpPr txBox="1">
            <a:spLocks noChangeArrowheads="1"/>
          </p:cNvSpPr>
          <p:nvPr/>
        </p:nvSpPr>
        <p:spPr bwMode="auto">
          <a:xfrm>
            <a:off x="280788" y="2941999"/>
            <a:ext cx="3630364" cy="1015663"/>
          </a:xfrm>
          <a:prstGeom prst="rect">
            <a:avLst/>
          </a:prstGeom>
          <a:noFill/>
          <a:ln w="9525">
            <a:noFill/>
            <a:miter lim="800000"/>
            <a:headEnd/>
            <a:tailEnd/>
          </a:ln>
        </p:spPr>
        <p:txBody>
          <a:bodyPr wrap="square">
            <a:spAutoFit/>
          </a:bodyPr>
          <a:lstStyle/>
          <a:p>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Organ, eye, and tissue recovery professionals</a:t>
            </a:r>
          </a:p>
          <a:p>
            <a:pPr algn="ctr"/>
            <a:endParaRPr lang="en-US" sz="2000" dirty="0">
              <a:solidFill>
                <a:schemeClr val="bg1"/>
              </a:solidFill>
              <a:latin typeface="Franklin Gothic Medium" panose="020B0603020102020204" pitchFamily="34" charset="0"/>
              <a:cs typeface="+mn-cs"/>
            </a:endParaRPr>
          </a:p>
        </p:txBody>
      </p:sp>
      <p:sp>
        <p:nvSpPr>
          <p:cNvPr id="10" name="TextBox 9"/>
          <p:cNvSpPr txBox="1"/>
          <p:nvPr/>
        </p:nvSpPr>
        <p:spPr>
          <a:xfrm>
            <a:off x="457200" y="1203270"/>
            <a:ext cx="8778445" cy="1000274"/>
          </a:xfrm>
          <a:prstGeom prst="rect">
            <a:avLst/>
          </a:prstGeom>
          <a:noFill/>
        </p:spPr>
        <p:txBody>
          <a:bodyPr wrap="square" rtlCol="0">
            <a:spAutoFit/>
          </a:bodyPr>
          <a:lstStyle/>
          <a:p>
            <a:pPr>
              <a:lnSpc>
                <a:spcPct val="125000"/>
              </a:lnSpc>
            </a:pP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Donate Life CT registers donors &amp; educates the public about donation. We work with…</a:t>
            </a:r>
          </a:p>
        </p:txBody>
      </p:sp>
      <p:pic>
        <p:nvPicPr>
          <p:cNvPr id="9" name="Picture 8" descr="connecticu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191000"/>
            <a:ext cx="2743200" cy="1427843"/>
          </a:xfrm>
          <a:prstGeom prst="rect">
            <a:avLst/>
          </a:prstGeom>
        </p:spPr>
      </p:pic>
      <p:pic>
        <p:nvPicPr>
          <p:cNvPr id="11" name="Picture 10" descr="downlo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2133600"/>
            <a:ext cx="2209800" cy="1574967"/>
          </a:xfrm>
          <a:prstGeom prst="rect">
            <a:avLst/>
          </a:prstGeom>
        </p:spPr>
      </p:pic>
      <p:pic>
        <p:nvPicPr>
          <p:cNvPr id="17" name="Picture 16" descr="downloa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3371" y="2133600"/>
            <a:ext cx="2365829" cy="1600200"/>
          </a:xfrm>
          <a:prstGeom prst="rect">
            <a:avLst/>
          </a:prstGeom>
        </p:spPr>
      </p:pic>
      <p:pic>
        <p:nvPicPr>
          <p:cNvPr id="20" name="Picture 19" descr="down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4724400"/>
            <a:ext cx="2547088" cy="838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a:spLocks noChangeArrowheads="1"/>
          </p:cNvSpPr>
          <p:nvPr/>
        </p:nvSpPr>
        <p:spPr bwMode="auto">
          <a:xfrm>
            <a:off x="533400" y="1219200"/>
            <a:ext cx="4378486" cy="1077218"/>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Managing rejection</a:t>
            </a:r>
          </a:p>
          <a:p>
            <a:pPr marL="457200" indent="-457200">
              <a:buFont typeface="Arial" panose="020B0604020202020204" pitchFamily="34" charset="0"/>
              <a:buChar char="•"/>
            </a:pPr>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Healthy lifestyle</a:t>
            </a:r>
          </a:p>
        </p:txBody>
      </p:sp>
      <p:sp>
        <p:nvSpPr>
          <p:cNvPr id="17" name="Title 1"/>
          <p:cNvSpPr txBox="1">
            <a:spLocks/>
          </p:cNvSpPr>
          <p:nvPr/>
        </p:nvSpPr>
        <p:spPr bwMode="auto">
          <a:xfrm>
            <a:off x="533400" y="304800"/>
            <a:ext cx="8229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Life After Transplant</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t="3868" b="6629"/>
          <a:stretch/>
        </p:blipFill>
        <p:spPr>
          <a:xfrm>
            <a:off x="4892867" y="2618492"/>
            <a:ext cx="1618001" cy="1716903"/>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18" t="3176" r="6249"/>
          <a:stretch/>
        </p:blipFill>
        <p:spPr bwMode="auto">
          <a:xfrm>
            <a:off x="7086600" y="4812529"/>
            <a:ext cx="1559257" cy="17406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886" r="25680"/>
          <a:stretch/>
        </p:blipFill>
        <p:spPr bwMode="auto">
          <a:xfrm>
            <a:off x="7086600" y="2680845"/>
            <a:ext cx="1545214" cy="16410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6399" t="4790" r="13295" b="36451"/>
          <a:stretch/>
        </p:blipFill>
        <p:spPr>
          <a:xfrm>
            <a:off x="2743200" y="2629865"/>
            <a:ext cx="1622299" cy="1667163"/>
          </a:xfrm>
          <a:prstGeom prst="rect">
            <a:avLst/>
          </a:prstGeom>
        </p:spPr>
      </p:pic>
      <p:pic>
        <p:nvPicPr>
          <p:cNvPr id="2" name="Picture 2" descr="Image result for inigo montoya"/>
          <p:cNvPicPr>
            <a:picLocks noChangeAspect="1" noChangeArrowheads="1"/>
          </p:cNvPicPr>
          <p:nvPr/>
        </p:nvPicPr>
        <p:blipFill rotWithShape="1">
          <a:blip r:embed="rId7">
            <a:extLst>
              <a:ext uri="{28A0092B-C50C-407E-A947-70E740481C1C}">
                <a14:useLocalDpi xmlns:a14="http://schemas.microsoft.com/office/drawing/2010/main" val="0"/>
              </a:ext>
            </a:extLst>
          </a:blip>
          <a:srcRect l="49092" r="-2" b="8534"/>
          <a:stretch/>
        </p:blipFill>
        <p:spPr bwMode="auto">
          <a:xfrm>
            <a:off x="2704024" y="4837049"/>
            <a:ext cx="1700650" cy="17161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george lopez"/>
          <p:cNvPicPr>
            <a:picLocks noChangeAspect="1" noChangeArrowheads="1"/>
          </p:cNvPicPr>
          <p:nvPr/>
        </p:nvPicPr>
        <p:blipFill rotWithShape="1">
          <a:blip r:embed="rId8">
            <a:extLst>
              <a:ext uri="{28A0092B-C50C-407E-A947-70E740481C1C}">
                <a14:useLocalDpi xmlns:a14="http://schemas.microsoft.com/office/drawing/2010/main" val="0"/>
              </a:ext>
            </a:extLst>
          </a:blip>
          <a:srcRect b="31106"/>
          <a:stretch/>
        </p:blipFill>
        <p:spPr bwMode="auto">
          <a:xfrm>
            <a:off x="4911886" y="4831639"/>
            <a:ext cx="1602394" cy="171615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a:spLocks noChangeArrowheads="1"/>
          </p:cNvSpPr>
          <p:nvPr/>
        </p:nvSpPr>
        <p:spPr bwMode="auto">
          <a:xfrm>
            <a:off x="457200" y="4343400"/>
            <a:ext cx="1905001" cy="400110"/>
          </a:xfrm>
          <a:prstGeom prst="rect">
            <a:avLst/>
          </a:prstGeom>
          <a:noFill/>
          <a:ln w="9525">
            <a:noFill/>
            <a:miter lim="800000"/>
            <a:headEnd/>
            <a:tailEnd/>
          </a:ln>
        </p:spPr>
        <p:txBody>
          <a:bodyPr wrap="square">
            <a:spAutoFit/>
          </a:bodyPr>
          <a:lstStyle/>
          <a:p>
            <a:pPr algn="ct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9"/>
              </a:rPr>
              <a:t>Justice’s Story</a:t>
            </a:r>
            <a:endParaRPr lang="en-US" sz="20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pic>
        <p:nvPicPr>
          <p:cNvPr id="4098" name="Picture 2" descr="Image result for laurie hernandez"/>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584" r="14900"/>
          <a:stretch/>
        </p:blipFill>
        <p:spPr bwMode="auto">
          <a:xfrm>
            <a:off x="461398" y="4850748"/>
            <a:ext cx="1847194" cy="1697041"/>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5"/>
          <p:cNvSpPr txBox="1">
            <a:spLocks noChangeArrowheads="1"/>
          </p:cNvSpPr>
          <p:nvPr/>
        </p:nvSpPr>
        <p:spPr bwMode="auto">
          <a:xfrm>
            <a:off x="5257800" y="1408120"/>
            <a:ext cx="3429000" cy="584775"/>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More LIFE</a:t>
            </a:r>
            <a:endParaRPr lang="en-US" sz="32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7" name="Picture 3" descr="X:\OHSU Shared\Restricted\ODP\Photos\2000-2018 Photos\2018 Photos\2018 Lifesavers Breakfast\Clarke 2018 Lifesavers Photos\DLNWBreakfast2018-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445" t="7073" r="60938" b="47036"/>
          <a:stretch/>
        </p:blipFill>
        <p:spPr bwMode="auto">
          <a:xfrm>
            <a:off x="569794" y="2618492"/>
            <a:ext cx="1679812" cy="1678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3240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0" y="457200"/>
            <a:ext cx="9144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4000" b="1">
                <a:solidFill>
                  <a:schemeClr val="bg1"/>
                </a:solidFill>
                <a:latin typeface="Segoe UI" panose="020B0502040204020203" pitchFamily="34" charset="0"/>
                <a:ea typeface="Segoe UI" panose="020B0502040204020203" pitchFamily="34" charset="0"/>
                <a:cs typeface="Segoe UI" panose="020B0502040204020203" pitchFamily="34" charset="0"/>
              </a:rPr>
              <a:t>What can you donate while living?</a:t>
            </a:r>
            <a:endParaRPr lang="en-US" altLang="en-US" sz="3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Content Placeholder 2"/>
          <p:cNvSpPr txBox="1">
            <a:spLocks/>
          </p:cNvSpPr>
          <p:nvPr/>
        </p:nvSpPr>
        <p:spPr>
          <a:xfrm>
            <a:off x="1066800" y="1909657"/>
            <a:ext cx="5486400" cy="2057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altLang="en-US" sz="2400">
                <a:solidFill>
                  <a:schemeClr val="bg1"/>
                </a:solidFill>
                <a:latin typeface="Segoe UI" panose="020B0502040204020203" pitchFamily="34" charset="0"/>
                <a:ea typeface="Segoe UI" panose="020B0502040204020203" pitchFamily="34" charset="0"/>
                <a:cs typeface="Segoe UI" panose="020B0502040204020203" pitchFamily="34" charset="0"/>
              </a:rPr>
              <a:t>You can donate a kidney to save the life of anyone who matches your blood and tissue type – recipients don’t have to be a blood relative!</a:t>
            </a:r>
          </a:p>
          <a:p>
            <a:pPr marL="0" indent="0" fontAlgn="auto">
              <a:spcAft>
                <a:spcPts val="0"/>
              </a:spcAft>
              <a:buFont typeface="Arial" pitchFamily="34" charset="0"/>
              <a:buNone/>
            </a:pPr>
            <a:endParaRPr lang="en-US" altLang="en-US" sz="90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lvl="1" fontAlgn="auto">
              <a:spcAft>
                <a:spcPts val="0"/>
              </a:spcAft>
            </a:pPr>
            <a:r>
              <a:rPr lang="en-US" altLang="en-US" sz="2200">
                <a:solidFill>
                  <a:schemeClr val="bg1"/>
                </a:solidFill>
                <a:latin typeface="Segoe UI" panose="020B0502040204020203" pitchFamily="34" charset="0"/>
                <a:ea typeface="Segoe UI" panose="020B0502040204020203" pitchFamily="34" charset="0"/>
                <a:cs typeface="Segoe UI" panose="020B0502040204020203" pitchFamily="34" charset="0"/>
              </a:rPr>
              <a:t>Paired and chain donation</a:t>
            </a:r>
          </a:p>
          <a:p>
            <a:pPr lvl="1" fontAlgn="auto">
              <a:spcAft>
                <a:spcPts val="0"/>
              </a:spcAft>
            </a:pPr>
            <a:r>
              <a:rPr lang="en-US" altLang="en-US" sz="2200">
                <a:solidFill>
                  <a:schemeClr val="bg1"/>
                </a:solidFill>
                <a:latin typeface="Segoe UI" panose="020B0502040204020203" pitchFamily="34" charset="0"/>
                <a:ea typeface="Segoe UI" panose="020B0502040204020203" pitchFamily="34" charset="0"/>
                <a:cs typeface="Segoe UI" panose="020B0502040204020203" pitchFamily="34" charset="0"/>
              </a:rPr>
              <a:t>How safe is it for the donor?</a:t>
            </a:r>
          </a:p>
          <a:p>
            <a:pPr fontAlgn="auto">
              <a:spcAft>
                <a:spcPts val="0"/>
              </a:spcAft>
            </a:pPr>
            <a:endParaRPr lang="en-US" altLang="en-US" sz="1800">
              <a:solidFill>
                <a:schemeClr val="bg1"/>
              </a:solidFill>
              <a:latin typeface="Franklin Gothic Medium" panose="020B0603020102020204" pitchFamily="34" charset="0"/>
            </a:endParaRPr>
          </a:p>
          <a:p>
            <a:pPr fontAlgn="auto">
              <a:spcAft>
                <a:spcPts val="0"/>
              </a:spcAft>
            </a:pPr>
            <a:endParaRPr lang="en-US" altLang="en-US" sz="700">
              <a:solidFill>
                <a:schemeClr val="bg1"/>
              </a:solidFill>
              <a:latin typeface="Franklin Gothic Medium" panose="020B0603020102020204" pitchFamily="34" charset="0"/>
            </a:endParaRPr>
          </a:p>
          <a:p>
            <a:pPr fontAlgn="auto">
              <a:spcAft>
                <a:spcPts val="0"/>
              </a:spcAft>
            </a:pPr>
            <a:endParaRPr lang="en-US" altLang="en-US" sz="700" dirty="0">
              <a:solidFill>
                <a:schemeClr val="bg1"/>
              </a:solidFill>
              <a:latin typeface="Franklin Gothic Medium" panose="020B0603020102020204" pitchFamily="34" charset="0"/>
            </a:endParaRPr>
          </a:p>
        </p:txBody>
      </p:sp>
      <p:sp>
        <p:nvSpPr>
          <p:cNvPr id="15" name="TextBox 14"/>
          <p:cNvSpPr txBox="1"/>
          <p:nvPr/>
        </p:nvSpPr>
        <p:spPr>
          <a:xfrm>
            <a:off x="0" y="6400800"/>
            <a:ext cx="9144000" cy="369332"/>
          </a:xfrm>
          <a:prstGeom prst="rect">
            <a:avLst/>
          </a:prstGeom>
          <a:noFill/>
        </p:spPr>
        <p:txBody>
          <a:bodyPr wrap="square" rtlCol="0">
            <a:spAutoFit/>
          </a:bodyPr>
          <a:lstStyle/>
          <a:p>
            <a:pPr algn="ctr"/>
            <a:r>
              <a:rPr lang="en-US" altLang="en-US" b="1" dirty="0">
                <a:latin typeface="Segoe UI" panose="020B0502040204020203" pitchFamily="34" charset="0"/>
                <a:ea typeface="Segoe UI" panose="020B0502040204020203" pitchFamily="34" charset="0"/>
                <a:cs typeface="Segoe UI" panose="020B0502040204020203" pitchFamily="34" charset="0"/>
              </a:rPr>
              <a:t>In the US, you must be at least 18 to consider living kidney donation.</a:t>
            </a:r>
          </a:p>
        </p:txBody>
      </p:sp>
      <p:sp>
        <p:nvSpPr>
          <p:cNvPr id="16" name="TextBox 15"/>
          <p:cNvSpPr txBox="1"/>
          <p:nvPr/>
        </p:nvSpPr>
        <p:spPr>
          <a:xfrm>
            <a:off x="457200" y="1490008"/>
            <a:ext cx="6019800" cy="3908762"/>
          </a:xfrm>
          <a:prstGeom prst="rect">
            <a:avLst/>
          </a:prstGeom>
          <a:noFill/>
        </p:spPr>
        <p:txBody>
          <a:bodyPr wrap="square" rtlCol="0">
            <a:spAutoFit/>
          </a:bodyPr>
          <a:lstStyle/>
          <a:p>
            <a:pPr marL="457200" indent="-285750">
              <a:buFont typeface="Arial" panose="020B0604020202020204" pitchFamily="34" charset="0"/>
              <a:buChar char="•"/>
            </a:pPr>
            <a:r>
              <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A kidney</a:t>
            </a:r>
          </a:p>
          <a:p>
            <a:pPr marL="457200" indent="-285750">
              <a:buFont typeface="Arial" panose="020B0604020202020204" pitchFamily="34" charset="0"/>
              <a:buChar char="•"/>
            </a:pPr>
            <a:endPar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285750">
              <a:buFont typeface="Arial" panose="020B0604020202020204" pitchFamily="34" charset="0"/>
              <a:buChar char="•"/>
            </a:pPr>
            <a:endPar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285750">
              <a:buFont typeface="Arial" panose="020B0604020202020204" pitchFamily="34" charset="0"/>
              <a:buChar char="•"/>
            </a:pPr>
            <a:endPar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285750">
              <a:buFont typeface="Arial" panose="020B0604020202020204" pitchFamily="34" charset="0"/>
              <a:buChar char="•"/>
            </a:pPr>
            <a:endPar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285750">
              <a:buFont typeface="Arial" panose="020B0604020202020204" pitchFamily="34" charset="0"/>
              <a:buChar char="•"/>
            </a:pPr>
            <a:endParaRPr lang="en-US" alt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285750">
              <a:buFont typeface="Arial" panose="020B0604020202020204" pitchFamily="34" charset="0"/>
              <a:buChar char="•"/>
            </a:pPr>
            <a:r>
              <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A portion of your liver</a:t>
            </a:r>
          </a:p>
          <a:p>
            <a:pPr marL="457200" indent="-285750">
              <a:buFont typeface="Arial" panose="020B0604020202020204" pitchFamily="34" charset="0"/>
              <a:buChar char="•"/>
            </a:pPr>
            <a:endParaRPr lang="en-US" altLang="en-US" sz="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285750">
              <a:buFont typeface="Arial" panose="020B0604020202020204" pitchFamily="34" charset="0"/>
              <a:buChar char="•"/>
            </a:pPr>
            <a:r>
              <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Very small portion of lung called a lobe</a:t>
            </a:r>
          </a:p>
          <a:p>
            <a:pPr marL="457200" indent="-285750">
              <a:buFont typeface="Arial" panose="020B0604020202020204" pitchFamily="34" charset="0"/>
              <a:buChar char="•"/>
            </a:pPr>
            <a:endParaRPr lang="en-US" altLang="en-US" sz="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285750">
              <a:buFont typeface="Arial" panose="020B0604020202020204" pitchFamily="34" charset="0"/>
              <a:buChar char="•"/>
            </a:pPr>
            <a:r>
              <a:rPr lang="en-US"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Blood and bone marrow</a:t>
            </a:r>
          </a:p>
          <a:p>
            <a:pPr marL="171450"/>
            <a:endParaRPr lang="en-US" altLang="en-US" sz="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1" y="5748432"/>
            <a:ext cx="9144000" cy="677108"/>
          </a:xfrm>
          <a:prstGeom prst="rect">
            <a:avLst/>
          </a:prstGeom>
          <a:noFill/>
        </p:spPr>
        <p:txBody>
          <a:bodyPr wrap="square" rtlCol="0">
            <a:spAutoFit/>
          </a:bodyPr>
          <a:lstStyle/>
          <a:p>
            <a:pPr algn="ctr"/>
            <a:r>
              <a:rPr lang="en-US" altLang="en-US" dirty="0">
                <a:solidFill>
                  <a:schemeClr val="bg1"/>
                </a:solidFill>
                <a:latin typeface="Segoe UI" panose="020B0502040204020203" pitchFamily="34" charset="0"/>
                <a:ea typeface="Segoe UI" panose="020B0502040204020203" pitchFamily="34" charset="0"/>
                <a:cs typeface="Segoe UI" panose="020B0502040204020203" pitchFamily="34" charset="0"/>
              </a:rPr>
              <a:t>Living donation has nothing to do with </a:t>
            </a:r>
            <a:r>
              <a:rPr lang="en-US" altLang="en-US" i="1" dirty="0">
                <a:solidFill>
                  <a:schemeClr val="bg1"/>
                </a:solidFill>
                <a:latin typeface="Segoe UI" panose="020B0502040204020203" pitchFamily="34" charset="0"/>
                <a:ea typeface="Segoe UI" panose="020B0502040204020203" pitchFamily="34" charset="0"/>
                <a:cs typeface="Segoe UI" panose="020B0502040204020203" pitchFamily="34" charset="0"/>
              </a:rPr>
              <a:t>registering as a deceased donor</a:t>
            </a:r>
            <a:r>
              <a:rPr lang="en-US" alt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algn="ctr"/>
            <a:endParaRPr lang="en-US" dirty="0"/>
          </a:p>
        </p:txBody>
      </p:sp>
      <p:pic>
        <p:nvPicPr>
          <p:cNvPr id="18" name="Picture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08535" y="2971800"/>
            <a:ext cx="1752600" cy="1276016"/>
          </a:xfrm>
          <a:prstGeom prst="rect">
            <a:avLst/>
          </a:prstGeom>
        </p:spPr>
      </p:pic>
      <p:pic>
        <p:nvPicPr>
          <p:cNvPr id="19"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915668" y="4347992"/>
            <a:ext cx="1613307" cy="1400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2" descr="Image result for kidn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2770" y="1490008"/>
            <a:ext cx="1946205" cy="13473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205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 calcmode="lin" valueType="num">
                                      <p:cBhvr additive="base">
                                        <p:cTn id="1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 calcmode="lin" valueType="num">
                                      <p:cBhvr additive="base">
                                        <p:cTn id="1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200" y="3410857"/>
            <a:ext cx="1752600" cy="369332"/>
          </a:xfrm>
          <a:prstGeom prst="rect">
            <a:avLst/>
          </a:prstGeom>
          <a:noFill/>
        </p:spPr>
        <p:txBody>
          <a:bodyPr wrap="square" rtlCol="0">
            <a:spAutoFit/>
          </a:bodyPr>
          <a:lstStyle/>
          <a:p>
            <a:endParaRPr lang="en-US" dirty="0"/>
          </a:p>
        </p:txBody>
      </p:sp>
      <p:sp>
        <p:nvSpPr>
          <p:cNvPr id="7" name="Title 6"/>
          <p:cNvSpPr>
            <a:spLocks noGrp="1"/>
          </p:cNvSpPr>
          <p:nvPr>
            <p:ph type="title"/>
          </p:nvPr>
        </p:nvSpPr>
        <p:spPr>
          <a:xfrm>
            <a:off x="457200" y="457200"/>
            <a:ext cx="8229600" cy="1143000"/>
          </a:xfrm>
        </p:spPr>
        <p:txBody>
          <a:bodyPr>
            <a:normAutofit/>
          </a:bodyPr>
          <a:lstStyle/>
          <a:p>
            <a:r>
              <a:rPr lang="en-US" sz="5400" b="1" dirty="0">
                <a:solidFill>
                  <a:schemeClr val="bg1"/>
                </a:solidFill>
                <a:latin typeface="Segoe UI" panose="020B0502040204020203" pitchFamily="34" charset="0"/>
                <a:ea typeface="Segoe UI" panose="020B0502040204020203" pitchFamily="34" charset="0"/>
                <a:cs typeface="Segoe UI" panose="020B0502040204020203" pitchFamily="34" charset="0"/>
              </a:rPr>
              <a:t>Pop Quiz</a:t>
            </a:r>
          </a:p>
        </p:txBody>
      </p:sp>
      <p:sp>
        <p:nvSpPr>
          <p:cNvPr id="8" name="Content Placeholder 7"/>
          <p:cNvSpPr>
            <a:spLocks noGrp="1"/>
          </p:cNvSpPr>
          <p:nvPr>
            <p:ph idx="1"/>
          </p:nvPr>
        </p:nvSpPr>
        <p:spPr>
          <a:xfrm>
            <a:off x="457200" y="1600200"/>
            <a:ext cx="8229600" cy="4724400"/>
          </a:xfrm>
        </p:spPr>
        <p:txBody>
          <a:bodyPr>
            <a:normAutofit/>
          </a:bodyPr>
          <a:lstStyle/>
          <a:p>
            <a:pPr marL="514350" indent="-514350">
              <a:buFont typeface="+mj-lt"/>
              <a:buAutoNum type="arabicParenR"/>
            </a:pPr>
            <a:endPar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514350" indent="-514350">
              <a:buFont typeface="+mj-lt"/>
              <a:buAutoNum type="arabicParen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How many people’s lives can be saved or enhanced by tissue and/or cornea donation?</a:t>
            </a:r>
          </a:p>
          <a:p>
            <a:pPr marL="514350" indent="-514350">
              <a:buFont typeface="+mj-lt"/>
              <a:buAutoNum type="arabicParenR"/>
            </a:pPr>
            <a:endPar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514350" indent="-514350">
              <a:buFont typeface="+mj-lt"/>
              <a:buAutoNum type="arabicParen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Do you know if your family members are registered donors?</a:t>
            </a:r>
          </a:p>
          <a:p>
            <a:pPr marL="514350" indent="-514350">
              <a:buFont typeface="+mj-lt"/>
              <a:buAutoNum type="arabicParenR"/>
            </a:pP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514350" indent="-514350">
              <a:buFont typeface="+mj-lt"/>
              <a:buAutoNum type="arabicParen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What is one new thing you </a:t>
            </a:r>
            <a:b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learned today?</a:t>
            </a:r>
            <a:endParaRPr lang="en-US" dirty="0">
              <a:solidFill>
                <a:schemeClr val="bg1"/>
              </a:solidFill>
            </a:endParaRPr>
          </a:p>
          <a:p>
            <a:pPr marL="514350" indent="-514350">
              <a:buFont typeface="+mj-lt"/>
              <a:buAutoNum type="arabicParenR"/>
            </a:pPr>
            <a:endParaRPr lang="en-US" dirty="0">
              <a:solidFill>
                <a:schemeClr val="bg1"/>
              </a:solidFill>
            </a:endParaRPr>
          </a:p>
          <a:p>
            <a:pPr marL="514350" indent="-514350">
              <a:buFont typeface="+mj-lt"/>
              <a:buAutoNum type="arabicParenR"/>
            </a:pPr>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9981" y="4030624"/>
            <a:ext cx="3041038" cy="2549295"/>
          </a:xfrm>
          <a:prstGeom prst="rect">
            <a:avLst/>
          </a:prstGeom>
        </p:spPr>
      </p:pic>
    </p:spTree>
    <p:extLst>
      <p:ext uri="{BB962C8B-B14F-4D97-AF65-F5344CB8AC3E}">
        <p14:creationId xmlns:p14="http://schemas.microsoft.com/office/powerpoint/2010/main" val="299404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3"/>
          <p:cNvSpPr>
            <a:spLocks noGrp="1"/>
          </p:cNvSpPr>
          <p:nvPr>
            <p:ph type="title" idx="4294967295"/>
          </p:nvPr>
        </p:nvSpPr>
        <p:spPr>
          <a:xfrm>
            <a:off x="0" y="457200"/>
            <a:ext cx="8229600" cy="1143000"/>
          </a:xfrm>
        </p:spPr>
        <p:txBody>
          <a:bodyPr/>
          <a:lstStyle/>
          <a:p>
            <a:pPr eaLnBrk="1" hangingPunct="1"/>
            <a:r>
              <a:rPr lang="en-US" alt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What Can You Do Today?</a:t>
            </a:r>
          </a:p>
        </p:txBody>
      </p:sp>
      <p:sp>
        <p:nvSpPr>
          <p:cNvPr id="3076" name="Content Placeholder 4"/>
          <p:cNvSpPr>
            <a:spLocks noGrp="1"/>
          </p:cNvSpPr>
          <p:nvPr>
            <p:ph sz="half" idx="4294967295"/>
          </p:nvPr>
        </p:nvSpPr>
        <p:spPr>
          <a:xfrm>
            <a:off x="381000" y="1600200"/>
            <a:ext cx="5889625" cy="4525963"/>
          </a:xfrm>
        </p:spPr>
        <p:txBody>
          <a:bodyPr/>
          <a:lstStyle/>
          <a:p>
            <a:r>
              <a:rPr lang="en-US" altLang="en-US" dirty="0">
                <a:solidFill>
                  <a:srgbClr val="FFC000"/>
                </a:solidFill>
                <a:latin typeface="Segoe UI" panose="020B0502040204020203" pitchFamily="34" charset="0"/>
                <a:ea typeface="Segoe UI" panose="020B0502040204020203" pitchFamily="34" charset="0"/>
                <a:cs typeface="Segoe UI" panose="020B0502040204020203" pitchFamily="34" charset="0"/>
              </a:rPr>
              <a:t>Eat right and exercise!</a:t>
            </a:r>
          </a:p>
          <a:p>
            <a:pPr lvl="1"/>
            <a:r>
              <a:rPr lang="en-US" alt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Especially if your background puts you at high </a:t>
            </a:r>
          </a:p>
          <a:p>
            <a:pPr marL="457200" lvl="1" indent="0">
              <a:buNone/>
            </a:pPr>
            <a:r>
              <a:rPr lang="en-US" alt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risk for Type II Diabetes or High Blood Pressure!  </a:t>
            </a:r>
          </a:p>
          <a:p>
            <a:r>
              <a:rPr lang="en-US" altLang="en-US" dirty="0">
                <a:solidFill>
                  <a:srgbClr val="FFC000"/>
                </a:solidFill>
                <a:latin typeface="Segoe UI" panose="020B0502040204020203" pitchFamily="34" charset="0"/>
                <a:ea typeface="Segoe UI" panose="020B0502040204020203" pitchFamily="34" charset="0"/>
                <a:cs typeface="Segoe UI" panose="020B0502040204020203" pitchFamily="34" charset="0"/>
              </a:rPr>
              <a:t>Register!</a:t>
            </a:r>
          </a:p>
          <a:p>
            <a:pPr lvl="1"/>
            <a:r>
              <a:rPr lang="en-US" alt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Online (</a:t>
            </a:r>
            <a:r>
              <a:rPr lang="en-US" altLang="en-US" sz="1800" dirty="0" err="1">
                <a:solidFill>
                  <a:schemeClr val="bg1"/>
                </a:solidFill>
                <a:latin typeface="Segoe UI" panose="020B0502040204020203" pitchFamily="34" charset="0"/>
                <a:ea typeface="Segoe UI" panose="020B0502040204020203" pitchFamily="34" charset="0"/>
                <a:cs typeface="Segoe UI" panose="020B0502040204020203" pitchFamily="34" charset="0"/>
              </a:rPr>
              <a:t>registerme.org</a:t>
            </a:r>
            <a:r>
              <a:rPr lang="en-US" alt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lvl="1"/>
            <a:r>
              <a:rPr lang="en-US" alt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Paper form</a:t>
            </a:r>
          </a:p>
          <a:p>
            <a:pPr lvl="1"/>
            <a:r>
              <a:rPr lang="en-US" alt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Say “YES” to donation at DMV</a:t>
            </a:r>
          </a:p>
          <a:p>
            <a:pPr lvl="1"/>
            <a:r>
              <a:rPr lang="en-US" alt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On iPhone Health App (at age 18)</a:t>
            </a:r>
          </a:p>
          <a:p>
            <a:r>
              <a:rPr lang="en-US" altLang="en-US" dirty="0">
                <a:solidFill>
                  <a:srgbClr val="FFC000"/>
                </a:solidFill>
                <a:latin typeface="Segoe UI" panose="020B0502040204020203" pitchFamily="34" charset="0"/>
                <a:ea typeface="Segoe UI" panose="020B0502040204020203" pitchFamily="34" charset="0"/>
                <a:cs typeface="Segoe UI" panose="020B0502040204020203" pitchFamily="34" charset="0"/>
              </a:rPr>
              <a:t>Talk to your family!</a:t>
            </a:r>
          </a:p>
          <a:p>
            <a:r>
              <a:rPr lang="en-US" altLang="en-US" dirty="0">
                <a:solidFill>
                  <a:srgbClr val="FFC000"/>
                </a:solidFill>
                <a:latin typeface="Segoe UI" panose="020B0502040204020203" pitchFamily="34" charset="0"/>
                <a:ea typeface="Segoe UI" panose="020B0502040204020203" pitchFamily="34" charset="0"/>
                <a:cs typeface="Segoe UI" panose="020B0502040204020203" pitchFamily="34" charset="0"/>
              </a:rPr>
              <a:t>Student projects!</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454593">
            <a:off x="6163317" y="1667237"/>
            <a:ext cx="2812382" cy="1583267"/>
          </a:xfrm>
          <a:prstGeom prst="rect">
            <a:avLst/>
          </a:prstGeom>
        </p:spPr>
      </p:pic>
      <p:pic>
        <p:nvPicPr>
          <p:cNvPr id="6146" name="Picture 2" descr="X:\OHSU Shared\Restricted\ODP\Photos\2014 Photos\Merlo Station HS Health Fair 2.14\group of proud donors.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954000" y="-8915400"/>
            <a:ext cx="6705600" cy="50292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584827">
            <a:off x="5971186" y="4420609"/>
            <a:ext cx="1981200" cy="1981200"/>
          </a:xfrm>
          <a:prstGeom prst="rect">
            <a:avLst/>
          </a:prstGeom>
        </p:spPr>
      </p:pic>
      <p:pic>
        <p:nvPicPr>
          <p:cNvPr id="3" name="Picture 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21089147">
            <a:off x="6664257" y="3050814"/>
            <a:ext cx="2220685" cy="1665514"/>
          </a:xfrm>
          <a:prstGeom prst="rect">
            <a:avLst/>
          </a:prstGeom>
        </p:spPr>
      </p:pic>
    </p:spTree>
    <p:extLst>
      <p:ext uri="{BB962C8B-B14F-4D97-AF65-F5344CB8AC3E}">
        <p14:creationId xmlns:p14="http://schemas.microsoft.com/office/powerpoint/2010/main" val="232237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Evan’s Story</a:t>
            </a:r>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625" b="15235"/>
          <a:stretch/>
        </p:blipFill>
        <p:spPr bwMode="auto">
          <a:xfrm>
            <a:off x="914400" y="1790700"/>
            <a:ext cx="7232542" cy="400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022456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p:txBody>
          <a:bodyPr/>
          <a:lstStyle/>
          <a:p>
            <a:pPr eaLnBrk="1" hangingPunct="1"/>
            <a:endParaRPr lang="en-US" altLang="en-US" dirty="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dirty="0"/>
          </a:p>
        </p:txBody>
      </p:sp>
      <p:pic>
        <p:nvPicPr>
          <p:cNvPr id="36868" name="Picture 2" descr="C:\Users\adelmaai\AppData\Local\Microsoft\Windows\Temporary Internet Files\Content.Outlook\SWM1VIZK\PPT GRY phase 3 1 (2).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3" descr="C:\Users\adelmaai\AppData\Local\Microsoft\Windows\Temporary Internet Files\Content.Outlook\SWM1VIZK\PPT GRY phase 3 2.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000" y="0"/>
            <a:ext cx="922019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9130" y="4348232"/>
            <a:ext cx="1248795" cy="1248795"/>
          </a:xfrm>
          <a:prstGeom prst="rect">
            <a:avLst/>
          </a:prstGeom>
        </p:spPr>
      </p:pic>
      <p:sp>
        <p:nvSpPr>
          <p:cNvPr id="10" name="Text Box 6"/>
          <p:cNvSpPr txBox="1">
            <a:spLocks noChangeArrowheads="1"/>
          </p:cNvSpPr>
          <p:nvPr/>
        </p:nvSpPr>
        <p:spPr bwMode="auto">
          <a:xfrm>
            <a:off x="609600" y="1439108"/>
            <a:ext cx="6076087"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r>
              <a:rPr lang="en-US" sz="3800" b="1" dirty="0">
                <a:solidFill>
                  <a:schemeClr val="bg1"/>
                </a:solidFill>
                <a:latin typeface="Segoe UI" panose="020B0502040204020203" pitchFamily="34" charset="0"/>
                <a:ea typeface="Segoe UI" panose="020B0502040204020203" pitchFamily="34" charset="0"/>
                <a:cs typeface="Segoe UI" panose="020B0502040204020203" pitchFamily="34" charset="0"/>
              </a:rPr>
              <a:t>Learn more and register…</a:t>
            </a:r>
          </a:p>
        </p:txBody>
      </p:sp>
      <p:sp>
        <p:nvSpPr>
          <p:cNvPr id="14" name="Flowchart: Terminator 13"/>
          <p:cNvSpPr/>
          <p:nvPr/>
        </p:nvSpPr>
        <p:spPr>
          <a:xfrm>
            <a:off x="3209056" y="5802868"/>
            <a:ext cx="3648944" cy="409147"/>
          </a:xfrm>
          <a:prstGeom prst="flowChartTerminator">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76600" y="5791200"/>
            <a:ext cx="3810000" cy="369332"/>
          </a:xfrm>
          <a:prstGeom prst="rect">
            <a:avLst/>
          </a:prstGeom>
          <a:noFill/>
        </p:spPr>
        <p:txBody>
          <a:bodyPr wrap="square" rtlCol="0">
            <a:spAutoFit/>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6"/>
              </a:rPr>
              <a:t>www.donevidanw.org</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dirty="0">
                <a:latin typeface="Segoe UI" panose="020B0502040204020203" pitchFamily="34" charset="0"/>
                <a:ea typeface="Segoe UI" panose="020B0502040204020203" pitchFamily="34" charset="0"/>
                <a:cs typeface="Segoe UI" panose="020B0502040204020203" pitchFamily="34" charset="0"/>
              </a:rPr>
              <a:t>(en español)</a:t>
            </a:r>
          </a:p>
        </p:txBody>
      </p:sp>
      <p:sp>
        <p:nvSpPr>
          <p:cNvPr id="4" name="Flowchart: Terminator 3"/>
          <p:cNvSpPr/>
          <p:nvPr/>
        </p:nvSpPr>
        <p:spPr>
          <a:xfrm>
            <a:off x="152400" y="5802868"/>
            <a:ext cx="2822089" cy="409147"/>
          </a:xfrm>
          <a:prstGeom prst="flowChartTerminator">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
          <p:cNvSpPr txBox="1">
            <a:spLocks noChangeArrowheads="1"/>
          </p:cNvSpPr>
          <p:nvPr/>
        </p:nvSpPr>
        <p:spPr bwMode="auto">
          <a:xfrm>
            <a:off x="237699" y="5802868"/>
            <a:ext cx="276548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dirty="0">
                <a:latin typeface="Segoe UI" panose="020B0502040204020203" pitchFamily="34" charset="0"/>
                <a:ea typeface="Segoe UI" panose="020B0502040204020203" pitchFamily="34" charset="0"/>
                <a:cs typeface="Segoe UI" panose="020B0502040204020203" pitchFamily="34" charset="0"/>
                <a:hlinkClick r:id="rId7"/>
              </a:rPr>
              <a:t>www.DonateLifeCT.org</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1295400" y="2438400"/>
            <a:ext cx="4038600" cy="1077218"/>
          </a:xfrm>
          <a:prstGeom prst="rect">
            <a:avLst/>
          </a:prstGeom>
          <a:noFill/>
        </p:spPr>
        <p:txBody>
          <a:bodyPr wrap="square" rtlCol="0">
            <a:spAutoFit/>
          </a:bodyPr>
          <a:lstStyle/>
          <a:p>
            <a:r>
              <a:rPr lang="en-US" sz="3200" dirty="0" err="1">
                <a:solidFill>
                  <a:srgbClr val="FFFF00"/>
                </a:solidFill>
              </a:rPr>
              <a:t>Donatelifect.org</a:t>
            </a:r>
            <a:endParaRPr lang="en-US" sz="3200" dirty="0">
              <a:solidFill>
                <a:srgbClr val="FFFF00"/>
              </a:solidFill>
            </a:endParaRPr>
          </a:p>
          <a:p>
            <a:r>
              <a:rPr lang="en-US" sz="3200" dirty="0" err="1">
                <a:solidFill>
                  <a:srgbClr val="FFFF00"/>
                </a:solidFill>
              </a:rPr>
              <a:t>Registerme.org</a:t>
            </a:r>
            <a:endParaRPr lang="en-US" sz="3200" dirty="0">
              <a:solidFill>
                <a:srgbClr val="FFFF00"/>
              </a:solidFill>
            </a:endParaRPr>
          </a:p>
        </p:txBody>
      </p:sp>
      <p:pic>
        <p:nvPicPr>
          <p:cNvPr id="6" name="Picture 5" descr="downloa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3962400"/>
            <a:ext cx="2133600" cy="16418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685800"/>
            <a:ext cx="9220199" cy="9906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Do you have  a  red      on your license?</a:t>
            </a:r>
          </a:p>
        </p:txBody>
      </p:sp>
      <p:sp>
        <p:nvSpPr>
          <p:cNvPr id="3" name="Content Placeholder 2"/>
          <p:cNvSpPr txBox="1">
            <a:spLocks/>
          </p:cNvSpPr>
          <p:nvPr/>
        </p:nvSpPr>
        <p:spPr>
          <a:xfrm>
            <a:off x="457200" y="2133600"/>
            <a:ext cx="4038600" cy="3840163"/>
          </a:xfrm>
          <a:prstGeom prst="rect">
            <a:avLst/>
          </a:prstGeom>
        </p:spPr>
        <p:txBody>
          <a:bodyPr/>
          <a:lstStyle/>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en-US" sz="2400" b="0" i="1"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After I die, I wish to </a:t>
            </a:r>
            <a:r>
              <a:rPr kumimoji="0" lang="en-US" sz="2400" b="0" i="1"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donate </a:t>
            </a:r>
            <a:r>
              <a:rPr kumimoji="0" lang="en-US" sz="2400" b="1" i="1"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organs</a:t>
            </a:r>
            <a:r>
              <a:rPr kumimoji="0" lang="en-US" sz="2400" b="0" i="1"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1" i="1"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eyes,</a:t>
            </a:r>
            <a:r>
              <a:rPr kumimoji="0" lang="en-US" sz="2400" b="0" i="1"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and/or </a:t>
            </a:r>
            <a:r>
              <a:rPr kumimoji="0" lang="en-US" sz="2400" b="1" i="1"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tissues</a:t>
            </a:r>
            <a:r>
              <a:rPr kumimoji="0" lang="en-US" sz="2400" b="0" i="1"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to </a:t>
            </a:r>
            <a:r>
              <a:rPr kumimoji="0" lang="en-US" sz="2400" b="1" i="1"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save</a:t>
            </a:r>
            <a:r>
              <a:rPr kumimoji="0" lang="en-US" sz="2400" b="0" i="1"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 someone’s life, restore someone’s vision, and/or restore someone’s mobility.</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Franklin Gothic Medium" panose="020B0603020102020204" pitchFamily="34" charset="0"/>
              <a:ea typeface="+mn-ea"/>
              <a:cs typeface="+mn-cs"/>
            </a:endParaRPr>
          </a:p>
        </p:txBody>
      </p:sp>
      <p:sp>
        <p:nvSpPr>
          <p:cNvPr id="8" name="Heart 7"/>
          <p:cNvSpPr/>
          <p:nvPr/>
        </p:nvSpPr>
        <p:spPr>
          <a:xfrm>
            <a:off x="4724400" y="762000"/>
            <a:ext cx="457200" cy="419100"/>
          </a:xfrm>
          <a:prstGeom prst="hear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pic>
        <p:nvPicPr>
          <p:cNvPr id="4" name="Picture 3" descr="051809-ct-driver-licen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286000"/>
            <a:ext cx="4477625"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3340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Why </a:t>
            </a:r>
            <a:r>
              <a:rPr lang="en-US" altLang="en-US" sz="4000" b="1" i="1" u="sng" dirty="0">
                <a:solidFill>
                  <a:schemeClr val="bg1"/>
                </a:solidFill>
                <a:latin typeface="Segoe UI" panose="020B0502040204020203" pitchFamily="34" charset="0"/>
                <a:ea typeface="Segoe UI" panose="020B0502040204020203" pitchFamily="34" charset="0"/>
                <a:cs typeface="Segoe UI" panose="020B0502040204020203" pitchFamily="34" charset="0"/>
              </a:rPr>
              <a:t>Don’t</a:t>
            </a:r>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 People Register?</a:t>
            </a:r>
          </a:p>
        </p:txBody>
      </p:sp>
      <p:sp>
        <p:nvSpPr>
          <p:cNvPr id="7" name="Content Placeholder 3"/>
          <p:cNvSpPr txBox="1">
            <a:spLocks/>
          </p:cNvSpPr>
          <p:nvPr/>
        </p:nvSpPr>
        <p:spPr>
          <a:xfrm>
            <a:off x="475458" y="1469065"/>
            <a:ext cx="6992142" cy="74073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Bef>
                <a:spcPts val="0"/>
              </a:spcBef>
              <a:spcAft>
                <a:spcPts val="0"/>
              </a:spcAft>
            </a:pP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Fears, Myths, and Misinformation</a:t>
            </a:r>
          </a:p>
        </p:txBody>
      </p:sp>
      <p:pic>
        <p:nvPicPr>
          <p:cNvPr id="9" name="Picture 2" descr="http://images.puckermob.com/articlesites/puckermob/large/14161_tal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13"/>
          <a:stretch/>
        </p:blipFill>
        <p:spPr bwMode="auto">
          <a:xfrm>
            <a:off x="6172200" y="2514600"/>
            <a:ext cx="2810361" cy="186990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ontent Placeholder 3"/>
          <p:cNvSpPr txBox="1">
            <a:spLocks/>
          </p:cNvSpPr>
          <p:nvPr/>
        </p:nvSpPr>
        <p:spPr>
          <a:xfrm>
            <a:off x="475458" y="2057400"/>
            <a:ext cx="6458742" cy="40900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Bef>
                <a:spcPts val="0"/>
              </a:spcBef>
              <a:spcAft>
                <a:spcPts val="0"/>
              </a:spcAft>
              <a:buFont typeface="Arial" panose="020B0604020202020204" pitchFamily="34" charset="0"/>
              <a:buChar char="•"/>
            </a:pP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Hollywood and TV</a:t>
            </a:r>
            <a:b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US" sz="1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457200" algn="l" fontAlgn="auto">
              <a:spcBef>
                <a:spcPts val="0"/>
              </a:spcBef>
              <a:spcAft>
                <a:spcPts val="0"/>
              </a:spcAft>
              <a:buFont typeface="Arial" panose="020B0604020202020204" pitchFamily="34" charset="0"/>
              <a:buChar char="•"/>
            </a:pP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Concern over medical care</a:t>
            </a:r>
            <a:b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US" sz="1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457200" algn="l" fontAlgn="auto">
              <a:spcBef>
                <a:spcPts val="0"/>
              </a:spcBef>
              <a:spcAft>
                <a:spcPts val="0"/>
              </a:spcAft>
              <a:buFont typeface="Arial" panose="020B0604020202020204" pitchFamily="34" charset="0"/>
              <a:buChar char="•"/>
            </a:pP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Religious beliefs about donation</a:t>
            </a:r>
            <a:b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US" sz="1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457200" algn="l" fontAlgn="auto">
              <a:spcBef>
                <a:spcPts val="0"/>
              </a:spcBef>
              <a:spcAft>
                <a:spcPts val="0"/>
              </a:spcAft>
              <a:buFont typeface="Arial" panose="020B0604020202020204" pitchFamily="34" charset="0"/>
              <a:buChar char="•"/>
            </a:pP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Don’t think they are eligible</a:t>
            </a:r>
            <a:b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US" sz="1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457200" algn="l" fontAlgn="auto">
              <a:spcBef>
                <a:spcPts val="0"/>
              </a:spcBef>
              <a:spcAft>
                <a:spcPts val="0"/>
              </a:spcAft>
              <a:buFont typeface="Arial" panose="020B0604020202020204" pitchFamily="34" charset="0"/>
              <a:buChar char="•"/>
            </a:pP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Don’t want to think about death</a:t>
            </a:r>
            <a:b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457200" indent="-457200" algn="l" fontAlgn="auto">
              <a:spcBef>
                <a:spcPts val="0"/>
              </a:spcBef>
              <a:spcAft>
                <a:spcPts val="0"/>
              </a:spcAft>
              <a:buFont typeface="Arial" panose="020B0604020202020204" pitchFamily="34" charset="0"/>
              <a:buChar char="•"/>
            </a:pP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Don’t know how to sign up</a:t>
            </a:r>
          </a:p>
          <a:p>
            <a:pPr marL="457200" indent="-457200" algn="l" fontAlgn="auto">
              <a:spcBef>
                <a:spcPts val="0"/>
              </a:spcBef>
              <a:spcAft>
                <a:spcPts val="0"/>
              </a:spcAft>
              <a:buFont typeface="Arial" panose="020B0604020202020204" pitchFamily="34" charset="0"/>
              <a:buChar char="•"/>
            </a:pP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500"/>
                                        <p:tgtEl>
                                          <p:spTgt spid="1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fade">
                                      <p:cBhvr>
                                        <p:cTn id="4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The Need for Organ Donors</a:t>
            </a:r>
          </a:p>
        </p:txBody>
      </p:sp>
      <p:pic>
        <p:nvPicPr>
          <p:cNvPr id="2055" name="Picture 7"/>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409150" y="1181773"/>
            <a:ext cx="2455100" cy="1631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Chart 1"/>
          <p:cNvGraphicFramePr/>
          <p:nvPr>
            <p:extLst>
              <p:ext uri="{D42A27DB-BD31-4B8C-83A1-F6EECF244321}">
                <p14:modId xmlns:p14="http://schemas.microsoft.com/office/powerpoint/2010/main" val="4178360841"/>
              </p:ext>
            </p:extLst>
          </p:nvPr>
        </p:nvGraphicFramePr>
        <p:xfrm>
          <a:off x="228600" y="1752600"/>
          <a:ext cx="6453621"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4" name="Round Diagonal Corner Rectangle 3"/>
          <p:cNvSpPr/>
          <p:nvPr/>
        </p:nvSpPr>
        <p:spPr>
          <a:xfrm>
            <a:off x="6682221" y="3124200"/>
            <a:ext cx="2209800" cy="1371600"/>
          </a:xfrm>
          <a:prstGeom prst="round2Diag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Every </a:t>
            </a:r>
            <a:r>
              <a:rPr lang="en-US" sz="2000" b="1" dirty="0"/>
              <a:t>10 minutes</a:t>
            </a:r>
            <a:r>
              <a:rPr lang="en-US" dirty="0"/>
              <a:t>, someone is added to the waiting list.</a:t>
            </a:r>
          </a:p>
        </p:txBody>
      </p:sp>
      <p:sp>
        <p:nvSpPr>
          <p:cNvPr id="10" name="Round Diagonal Corner Rectangle 9"/>
          <p:cNvSpPr/>
          <p:nvPr/>
        </p:nvSpPr>
        <p:spPr>
          <a:xfrm>
            <a:off x="6682221" y="4800600"/>
            <a:ext cx="2209800" cy="1371600"/>
          </a:xfrm>
          <a:prstGeom prst="round2Diag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 average, </a:t>
            </a:r>
            <a:r>
              <a:rPr lang="en-US" sz="2000" b="1" dirty="0"/>
              <a:t>20 people </a:t>
            </a:r>
            <a:r>
              <a:rPr lang="en-US" dirty="0"/>
              <a:t>die each day while waiting for a transplant.</a:t>
            </a:r>
          </a:p>
        </p:txBody>
      </p:sp>
    </p:spTree>
    <p:extLst>
      <p:ext uri="{BB962C8B-B14F-4D97-AF65-F5344CB8AC3E}">
        <p14:creationId xmlns:p14="http://schemas.microsoft.com/office/powerpoint/2010/main" val="69369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381000" y="1033727"/>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a kidney</a:t>
            </a:r>
          </a:p>
        </p:txBody>
      </p:sp>
      <p:sp>
        <p:nvSpPr>
          <p:cNvPr id="7" name="Title 3"/>
          <p:cNvSpPr>
            <a:spLocks noGrp="1"/>
          </p:cNvSpPr>
          <p:nvPr>
            <p:ph type="title"/>
          </p:nvPr>
        </p:nvSpPr>
        <p:spPr/>
        <p:txBody>
          <a:bodyPr>
            <a:normAutofit/>
          </a:bodyPr>
          <a:lstStyle/>
          <a:p>
            <a:pPr eaLnBrk="1" hangingPunct="1"/>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80% of everyone waiting needs</a:t>
            </a:r>
          </a:p>
        </p:txBody>
      </p:sp>
      <p:sp>
        <p:nvSpPr>
          <p:cNvPr id="4" name="TextBox 3"/>
          <p:cNvSpPr txBox="1"/>
          <p:nvPr/>
        </p:nvSpPr>
        <p:spPr>
          <a:xfrm>
            <a:off x="4914900" y="2110052"/>
            <a:ext cx="4229100" cy="3985706"/>
          </a:xfrm>
          <a:prstGeom prst="rect">
            <a:avLst/>
          </a:prstGeom>
          <a:noFill/>
        </p:spPr>
        <p:txBody>
          <a:bodyPr wrap="square" rtlCol="0">
            <a:spAutoFit/>
          </a:bodyPr>
          <a:lstStyle/>
          <a:p>
            <a:pPr>
              <a:lnSpc>
                <a:spcPct val="125000"/>
              </a:lnSpc>
            </a:pPr>
            <a:br>
              <a:rPr lang="en-US" sz="8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Americans are increasingly at risk for conditions which eventually lead to kidney failure:</a:t>
            </a:r>
          </a:p>
          <a:p>
            <a:pPr>
              <a:lnSpc>
                <a:spcPct val="125000"/>
              </a:lnSpc>
            </a:pP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lnSpc>
                <a:spcPct val="125000"/>
              </a:lnSpc>
              <a:buFont typeface="Arial" panose="020B0604020202020204" pitchFamily="34" charset="0"/>
              <a:buChar cha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Type II Diabetes</a:t>
            </a:r>
            <a:r>
              <a:rPr lang="en-US" dirty="0">
                <a:solidFill>
                  <a:srgbClr val="FFC000"/>
                </a:solidFill>
                <a:latin typeface="Segoe UI" panose="020B0502040204020203" pitchFamily="34" charset="0"/>
                <a:ea typeface="Segoe UI" panose="020B0502040204020203" pitchFamily="34" charset="0"/>
                <a:cs typeface="Segoe UI" panose="020B0502040204020203" pitchFamily="34" charset="0"/>
              </a:rPr>
              <a:t>*</a:t>
            </a:r>
          </a:p>
          <a:p>
            <a:pPr marL="800100" lvl="1" indent="-342900">
              <a:lnSpc>
                <a:spcPct val="125000"/>
              </a:lnSpc>
              <a:buFont typeface="Arial" panose="020B0604020202020204" pitchFamily="34" charset="0"/>
              <a:buChar cha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High Blood Pressure</a:t>
            </a:r>
            <a:r>
              <a:rPr lang="en-US" dirty="0">
                <a:solidFill>
                  <a:srgbClr val="FFC000"/>
                </a:solidFill>
                <a:latin typeface="Segoe UI" panose="020B0502040204020203" pitchFamily="34" charset="0"/>
                <a:ea typeface="Segoe UI" panose="020B0502040204020203" pitchFamily="34" charset="0"/>
                <a:cs typeface="Segoe UI" panose="020B0502040204020203" pitchFamily="34" charset="0"/>
              </a:rPr>
              <a:t>*</a:t>
            </a:r>
          </a:p>
          <a:p>
            <a:pPr marL="800100" lvl="1" indent="-342900">
              <a:lnSpc>
                <a:spcPct val="125000"/>
              </a:lnSpc>
              <a:buFont typeface="Arial" panose="020B0604020202020204" pitchFamily="34" charset="0"/>
              <a:buChar char="•"/>
            </a:pP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nSpc>
                <a:spcPct val="125000"/>
              </a:lnSpc>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Hispanic, African, Asian, and Native Americans are 3x more likely than Caucasians to suffer these conditions.</a:t>
            </a:r>
          </a:p>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76200" y="6063087"/>
            <a:ext cx="9067800" cy="338554"/>
          </a:xfrm>
          <a:prstGeom prst="rect">
            <a:avLst/>
          </a:prstGeom>
          <a:noFill/>
        </p:spPr>
        <p:txBody>
          <a:bodyPr wrap="square" rtlCol="0">
            <a:spAutoFit/>
          </a:bodyPr>
          <a:lstStyle/>
          <a:p>
            <a:r>
              <a:rPr lang="en-US" sz="1600" i="1" dirty="0">
                <a:solidFill>
                  <a:srgbClr val="FFC000"/>
                </a:solidFill>
                <a:latin typeface="Segoe UI" panose="020B0502040204020203" pitchFamily="34" charset="0"/>
                <a:ea typeface="Segoe UI" panose="020B0502040204020203" pitchFamily="34" charset="0"/>
                <a:cs typeface="Segoe UI" panose="020B0502040204020203" pitchFamily="34" charset="0"/>
              </a:rPr>
              <a:t>* Can be prevented or delayed by staying at a healthy weight, eating well and getting exercise.</a:t>
            </a:r>
          </a:p>
        </p:txBody>
      </p:sp>
      <p:pic>
        <p:nvPicPr>
          <p:cNvPr id="11" name="Picture 3"/>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2247899" y="2679225"/>
            <a:ext cx="2400300" cy="2831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95400" y="2110052"/>
            <a:ext cx="1659500" cy="1985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67149" y="3738716"/>
            <a:ext cx="2895600" cy="220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5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50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anim calcmode="lin" valueType="num">
                                      <p:cBhvr>
                                        <p:cTn id="2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1000"/>
                                        <p:tgtEl>
                                          <p:spTgt spid="4">
                                            <p:txEl>
                                              <p:pRg st="5" end="5"/>
                                            </p:txEl>
                                          </p:spTgt>
                                        </p:tgtEl>
                                      </p:cBhvr>
                                    </p:animEffect>
                                    <p:anim calcmode="lin" valueType="num">
                                      <p:cBhvr>
                                        <p:cTn id="2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8229600" cy="1143000"/>
          </a:xfrm>
        </p:spPr>
        <p:txBody>
          <a:bodyPr>
            <a:normAutofit/>
          </a:bodyPr>
          <a:lstStyle/>
          <a:p>
            <a:pPr eaLnBrk="1" hangingPunct="1"/>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What is it like waiting?</a:t>
            </a:r>
          </a:p>
        </p:txBody>
      </p:sp>
      <p:sp>
        <p:nvSpPr>
          <p:cNvPr id="6" name="Text Box 5"/>
          <p:cNvSpPr txBox="1">
            <a:spLocks noChangeArrowheads="1"/>
          </p:cNvSpPr>
          <p:nvPr/>
        </p:nvSpPr>
        <p:spPr>
          <a:xfrm>
            <a:off x="609600" y="5486400"/>
            <a:ext cx="1957754" cy="400110"/>
          </a:xfrm>
          <a:prstGeom prst="rect">
            <a:avLst/>
          </a:prstGeom>
        </p:spPr>
        <p:txBody>
          <a:bodyPr wrap="square">
            <a:spAutoFit/>
          </a:bodyPr>
          <a:lstStyle/>
          <a:p>
            <a:pPr marL="342900" indent="-342900" eaLnBrk="0" hangingPunct="0">
              <a:buFont typeface="Arial" pitchFamily="34" charset="0"/>
              <a:buNone/>
              <a:defRPr/>
            </a:pPr>
            <a:r>
              <a:rPr lang="en-US" sz="2000" b="1" kern="0"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3"/>
              </a:rPr>
              <a:t>Alysia’s Story</a:t>
            </a:r>
            <a:endParaRPr lang="en-US" sz="2000" b="1" kern="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6934200" y="3410857"/>
            <a:ext cx="1752600"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754" y="3781523"/>
            <a:ext cx="2252662" cy="21812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420" y="1571793"/>
            <a:ext cx="3542809" cy="2076450"/>
          </a:xfrm>
          <a:prstGeom prst="rect">
            <a:avLst/>
          </a:prstGeom>
        </p:spPr>
      </p:pic>
      <p:sp>
        <p:nvSpPr>
          <p:cNvPr id="5" name="TextBox 4"/>
          <p:cNvSpPr txBox="1"/>
          <p:nvPr/>
        </p:nvSpPr>
        <p:spPr>
          <a:xfrm>
            <a:off x="132498" y="3772456"/>
            <a:ext cx="2590800" cy="400110"/>
          </a:xfrm>
          <a:prstGeom prst="rect">
            <a:avLst/>
          </a:prstGeom>
          <a:noFill/>
        </p:spPr>
        <p:txBody>
          <a:bodyPr wrap="square" rtlCol="0">
            <a:spAutoFit/>
          </a:bodyPr>
          <a:lstStyle/>
          <a:p>
            <a:pPr algn="ct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6"/>
              </a:rPr>
              <a:t>The Waiting List</a:t>
            </a:r>
            <a:endPar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5181600" y="1571793"/>
            <a:ext cx="3810000" cy="3647152"/>
          </a:xfrm>
          <a:prstGeom prst="rect">
            <a:avLst/>
          </a:prstGeom>
          <a:noFill/>
        </p:spPr>
        <p:txBody>
          <a:bodyPr wrap="square" rtlCol="0">
            <a:spAutoFit/>
          </a:bodyPr>
          <a:lstStyle/>
          <a:p>
            <a:pPr marL="342900" indent="-342900">
              <a:buAutoNum type="arabicPeriod"/>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Doctors refer sick patient to a transplant center.</a:t>
            </a:r>
            <a:b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US" sz="11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AutoNum type="arabicPeriod"/>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A committee of doctors, surgeons, and hospital staff decide whether a patient is a candidate for transplant.</a:t>
            </a:r>
            <a:b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US" sz="11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AutoNum type="arabicPeriod"/>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A transplant candidate is added to the national waiting list.</a:t>
            </a:r>
            <a:b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US" sz="11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342900" indent="-342900">
              <a:buAutoNum type="arabicPeriod"/>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People stay on the national waiting list for days, months, or even years.</a:t>
            </a:r>
          </a:p>
        </p:txBody>
      </p:sp>
    </p:spTree>
    <p:extLst>
      <p:ext uri="{BB962C8B-B14F-4D97-AF65-F5344CB8AC3E}">
        <p14:creationId xmlns:p14="http://schemas.microsoft.com/office/powerpoint/2010/main" val="41151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457200"/>
            <a:ext cx="9144000" cy="990600"/>
          </a:xfrm>
        </p:spPr>
        <p:txBody>
          <a:bodyPr>
            <a:normAutofit/>
          </a:bodyPr>
          <a:lstStyle/>
          <a:p>
            <a:pPr eaLnBrk="1" hangingPunct="1"/>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Local Heroes</a:t>
            </a:r>
          </a:p>
        </p:txBody>
      </p:sp>
      <p:sp>
        <p:nvSpPr>
          <p:cNvPr id="7" name="TextBox 6"/>
          <p:cNvSpPr txBox="1"/>
          <p:nvPr/>
        </p:nvSpPr>
        <p:spPr>
          <a:xfrm>
            <a:off x="76200" y="1887907"/>
            <a:ext cx="8991600" cy="4893647"/>
          </a:xfrm>
          <a:prstGeom prst="rect">
            <a:avLst/>
          </a:prstGeom>
          <a:noFill/>
        </p:spPr>
        <p:txBody>
          <a:bodyPr wrap="square" rtlCol="0">
            <a:spAutoFit/>
          </a:bodyPr>
          <a:lstStyle/>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Over a million Connecticut residents are registered donors </a:t>
            </a:r>
          </a:p>
          <a:p>
            <a:pPr algn="ctr"/>
            <a:endParaRPr lang="en-US" sz="2400"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 30,546 Connecticut residents died in 2016</a:t>
            </a:r>
          </a:p>
          <a:p>
            <a:pPr algn="ct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To date, approximately 1,200 Connecticut residents are waiting </a:t>
            </a:r>
          </a:p>
          <a:p>
            <a:pPr algn="ct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391</a:t>
            </a:r>
          </a:p>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 cornea donors </a:t>
            </a:r>
          </a:p>
          <a:p>
            <a:pPr algn="ct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582</a:t>
            </a:r>
          </a:p>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 tissue donors</a:t>
            </a:r>
          </a:p>
          <a:p>
            <a:pPr algn="ct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78 organ donors = 263 organ transplants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87917">
            <a:off x="5937874" y="19392"/>
            <a:ext cx="3292360" cy="2759977"/>
          </a:xfrm>
          <a:prstGeom prst="rect">
            <a:avLst/>
          </a:prstGeom>
        </p:spPr>
      </p:pic>
      <p:pic>
        <p:nvPicPr>
          <p:cNvPr id="3" name="Picture 2" descr="051809-ct-driver-licens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85800"/>
            <a:ext cx="1795562" cy="1131865"/>
          </a:xfrm>
          <a:prstGeom prst="rect">
            <a:avLst/>
          </a:prstGeom>
        </p:spPr>
      </p:pic>
    </p:spTree>
    <p:extLst>
      <p:ext uri="{BB962C8B-B14F-4D97-AF65-F5344CB8AC3E}">
        <p14:creationId xmlns:p14="http://schemas.microsoft.com/office/powerpoint/2010/main" val="184780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2" end="12"/>
                                            </p:txEl>
                                          </p:spTgt>
                                        </p:tgtEl>
                                        <p:attrNameLst>
                                          <p:attrName>style.visibility</p:attrName>
                                        </p:attrNameLst>
                                      </p:cBhvr>
                                      <p:to>
                                        <p:strVal val="visible"/>
                                      </p:to>
                                    </p:set>
                                    <p:animEffect transition="in" filter="fade">
                                      <p:cBhvr>
                                        <p:cTn id="7" dur="1000"/>
                                        <p:tgtEl>
                                          <p:spTgt spid="7">
                                            <p:txEl>
                                              <p:pRg st="12" end="12"/>
                                            </p:txEl>
                                          </p:spTgt>
                                        </p:tgtEl>
                                      </p:cBhvr>
                                    </p:animEffect>
                                    <p:anim calcmode="lin" valueType="num">
                                      <p:cBhvr>
                                        <p:cTn id="8"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0" y="457200"/>
            <a:ext cx="9144000" cy="1143000"/>
          </a:xfrm>
        </p:spPr>
        <p:txBody>
          <a:bodyPr>
            <a:normAutofit/>
          </a:bodyPr>
          <a:lstStyle/>
          <a:p>
            <a:pPr eaLnBrk="1" hangingPunct="1"/>
            <a:r>
              <a:rPr lang="en-US" alt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rPr>
              <a:t>True or False:</a:t>
            </a:r>
          </a:p>
        </p:txBody>
      </p:sp>
      <p:sp>
        <p:nvSpPr>
          <p:cNvPr id="2" name="TextBox 1"/>
          <p:cNvSpPr txBox="1"/>
          <p:nvPr/>
        </p:nvSpPr>
        <p:spPr>
          <a:xfrm>
            <a:off x="6934200" y="3410857"/>
            <a:ext cx="1752600" cy="369332"/>
          </a:xfrm>
          <a:prstGeom prst="rect">
            <a:avLst/>
          </a:prstGeom>
          <a:noFill/>
        </p:spPr>
        <p:txBody>
          <a:bodyPr wrap="square" rtlCol="0">
            <a:spAutoFit/>
          </a:bodyPr>
          <a:lstStyle/>
          <a:p>
            <a:endParaRPr lang="en-US" dirty="0"/>
          </a:p>
        </p:txBody>
      </p:sp>
      <p:sp>
        <p:nvSpPr>
          <p:cNvPr id="4" name="Rectangle 3"/>
          <p:cNvSpPr/>
          <p:nvPr/>
        </p:nvSpPr>
        <p:spPr>
          <a:xfrm>
            <a:off x="0" y="2286000"/>
            <a:ext cx="9144000" cy="646331"/>
          </a:xfrm>
          <a:prstGeom prst="rect">
            <a:avLst/>
          </a:prstGeom>
        </p:spPr>
        <p:txBody>
          <a:bodyPr wrap="square">
            <a:spAutoFit/>
          </a:bodyPr>
          <a:lstStyle/>
          <a:p>
            <a:pPr algn="ctr" fontAlgn="auto">
              <a:spcBef>
                <a:spcPct val="20000"/>
              </a:spcBef>
              <a:spcAft>
                <a:spcPts val="0"/>
              </a:spcAft>
            </a:pPr>
            <a:r>
              <a:rPr 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rPr>
              <a:t>Organ donation is very common.</a:t>
            </a:r>
          </a:p>
        </p:txBody>
      </p:sp>
      <p:sp>
        <p:nvSpPr>
          <p:cNvPr id="5" name="TextBox 4"/>
          <p:cNvSpPr txBox="1"/>
          <p:nvPr/>
        </p:nvSpPr>
        <p:spPr>
          <a:xfrm>
            <a:off x="838200" y="3780189"/>
            <a:ext cx="7543800" cy="1754326"/>
          </a:xfrm>
          <a:prstGeom prst="rect">
            <a:avLst/>
          </a:prstGeom>
          <a:noFill/>
        </p:spPr>
        <p:txBody>
          <a:bodyPr wrap="square" rtlCol="0">
            <a:spAutoFit/>
          </a:bodyPr>
          <a:lstStyle/>
          <a:p>
            <a:pPr lvl="0" algn="ctr"/>
            <a:r>
              <a:rPr lang="en-US" sz="3000" b="1" dirty="0">
                <a:solidFill>
                  <a:schemeClr val="bg1"/>
                </a:solidFill>
                <a:latin typeface="Segoe UI" panose="020B0502040204020203" pitchFamily="34" charset="0"/>
                <a:ea typeface="Segoe UI" panose="020B0502040204020203" pitchFamily="34" charset="0"/>
                <a:cs typeface="Segoe UI" panose="020B0502040204020203" pitchFamily="34" charset="0"/>
              </a:rPr>
              <a:t>False</a:t>
            </a:r>
            <a:r>
              <a:rPr lang="en-US" sz="3000" dirty="0">
                <a:solidFill>
                  <a:schemeClr val="bg1"/>
                </a:solidFill>
                <a:latin typeface="Segoe UI" panose="020B0502040204020203" pitchFamily="34" charset="0"/>
                <a:ea typeface="Segoe UI" panose="020B0502040204020203" pitchFamily="34" charset="0"/>
                <a:cs typeface="Segoe UI" panose="020B0502040204020203" pitchFamily="34" charset="0"/>
              </a:rPr>
              <a:t>. Not everyone who dies can donate organs, because they must pass away under very specific circumstances.</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151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10328</TotalTime>
  <Words>4567</Words>
  <Application>Microsoft Macintosh PowerPoint</Application>
  <PresentationFormat>On-screen Show (4:3)</PresentationFormat>
  <Paragraphs>396</Paragraphs>
  <Slides>25</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Calibri</vt:lpstr>
      <vt:lpstr>Franklin Gothic Medium</vt:lpstr>
      <vt:lpstr>Segoe UI</vt:lpstr>
      <vt:lpstr>Custom Design</vt:lpstr>
      <vt:lpstr>2_Custom Design</vt:lpstr>
      <vt:lpstr>1_Custom Design</vt:lpstr>
      <vt:lpstr>PowerPoint Presentation</vt:lpstr>
      <vt:lpstr>PowerPoint Presentation</vt:lpstr>
      <vt:lpstr>PowerPoint Presentation</vt:lpstr>
      <vt:lpstr>PowerPoint Presentation</vt:lpstr>
      <vt:lpstr>PowerPoint Presentation</vt:lpstr>
      <vt:lpstr>80% of everyone waiting needs</vt:lpstr>
      <vt:lpstr>What is it like waiting?</vt:lpstr>
      <vt:lpstr>Local Heroes</vt:lpstr>
      <vt:lpstr>True or False:</vt:lpstr>
      <vt:lpstr>3 Criteria for Organ Donors</vt:lpstr>
      <vt:lpstr>Next Steps</vt:lpstr>
      <vt:lpstr>Organ Recovery</vt:lpstr>
      <vt:lpstr>Which Organs Can be Donated?</vt:lpstr>
      <vt:lpstr>One organ donor        can save up to 8 lives</vt:lpstr>
      <vt:lpstr>PowerPoint Presentation</vt:lpstr>
      <vt:lpstr>PowerPoint Presentation</vt:lpstr>
      <vt:lpstr>PowerPoint Presentation</vt:lpstr>
      <vt:lpstr>One tissue and eye donor </vt:lpstr>
      <vt:lpstr>PowerPoint Presentation</vt:lpstr>
      <vt:lpstr>PowerPoint Presentation</vt:lpstr>
      <vt:lpstr>PowerPoint Presentation</vt:lpstr>
      <vt:lpstr>Pop Quiz</vt:lpstr>
      <vt:lpstr>What Can You Do Today?</vt:lpstr>
      <vt:lpstr>Evan’s Story</vt:lpstr>
      <vt:lpstr>PowerPoint Presentation</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Adelmann</dc:creator>
  <cp:lastModifiedBy>Barbara Doyle</cp:lastModifiedBy>
  <cp:revision>333</cp:revision>
  <cp:lastPrinted>2018-08-07T20:36:34Z</cp:lastPrinted>
  <dcterms:created xsi:type="dcterms:W3CDTF">2014-07-28T23:13:19Z</dcterms:created>
  <dcterms:modified xsi:type="dcterms:W3CDTF">2020-06-02T15:08:05Z</dcterms:modified>
</cp:coreProperties>
</file>